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56" r:id="rId2"/>
    <p:sldId id="257" r:id="rId3"/>
    <p:sldId id="296" r:id="rId4"/>
    <p:sldId id="260" r:id="rId5"/>
    <p:sldId id="258" r:id="rId6"/>
    <p:sldId id="261" r:id="rId7"/>
    <p:sldId id="271" r:id="rId8"/>
    <p:sldId id="266" r:id="rId9"/>
    <p:sldId id="267" r:id="rId10"/>
    <p:sldId id="269" r:id="rId11"/>
    <p:sldId id="263" r:id="rId12"/>
    <p:sldId id="268" r:id="rId13"/>
    <p:sldId id="270" r:id="rId14"/>
    <p:sldId id="273" r:id="rId15"/>
    <p:sldId id="274" r:id="rId16"/>
    <p:sldId id="275" r:id="rId17"/>
    <p:sldId id="259" r:id="rId18"/>
    <p:sldId id="264" r:id="rId19"/>
    <p:sldId id="294" r:id="rId20"/>
    <p:sldId id="295" r:id="rId21"/>
    <p:sldId id="278" r:id="rId22"/>
    <p:sldId id="279" r:id="rId23"/>
    <p:sldId id="280" r:id="rId24"/>
    <p:sldId id="281" r:id="rId25"/>
    <p:sldId id="282" r:id="rId26"/>
    <p:sldId id="283" r:id="rId27"/>
    <p:sldId id="286" r:id="rId28"/>
    <p:sldId id="287" r:id="rId29"/>
    <p:sldId id="288" r:id="rId30"/>
    <p:sldId id="289" r:id="rId31"/>
    <p:sldId id="284" r:id="rId32"/>
    <p:sldId id="285" r:id="rId33"/>
    <p:sldId id="265" r:id="rId34"/>
    <p:sldId id="291" r:id="rId35"/>
    <p:sldId id="290" r:id="rId36"/>
    <p:sldId id="293" r:id="rId37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9257" autoAdjust="0"/>
  </p:normalViewPr>
  <p:slideViewPr>
    <p:cSldViewPr>
      <p:cViewPr varScale="1">
        <p:scale>
          <a:sx n="76" d="100"/>
          <a:sy n="76" d="100"/>
        </p:scale>
        <p:origin x="-255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568"/>
    </p:cViewPr>
  </p:sorterViewPr>
  <p:notesViewPr>
    <p:cSldViewPr>
      <p:cViewPr varScale="1">
        <p:scale>
          <a:sx n="85" d="100"/>
          <a:sy n="85" d="100"/>
        </p:scale>
        <p:origin x="-383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B695F1-D0E6-4FFB-BB4A-9D613F5F713D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887EC0E3-6AE7-4E19-AD48-CDC8E42F463C}">
      <dgm:prSet phldrT="[Tekst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pl-PL" dirty="0"/>
        </a:p>
      </dgm:t>
    </dgm:pt>
    <dgm:pt modelId="{977C29DD-09B2-4EE7-928D-92F3BBD6881A}" type="parTrans" cxnId="{25C41983-A93B-419A-AAF5-B0EBB5D2756A}">
      <dgm:prSet/>
      <dgm:spPr/>
      <dgm:t>
        <a:bodyPr/>
        <a:lstStyle/>
        <a:p>
          <a:endParaRPr lang="pl-PL"/>
        </a:p>
      </dgm:t>
    </dgm:pt>
    <dgm:pt modelId="{5427785A-BAC1-4D5E-ABB1-78705807E66B}" type="sibTrans" cxnId="{25C41983-A93B-419A-AAF5-B0EBB5D2756A}">
      <dgm:prSet/>
      <dgm:spPr/>
      <dgm:t>
        <a:bodyPr/>
        <a:lstStyle/>
        <a:p>
          <a:endParaRPr lang="pl-PL"/>
        </a:p>
      </dgm:t>
    </dgm:pt>
    <dgm:pt modelId="{3B940FBE-DF1C-43D4-951D-D1CFF651CE99}">
      <dgm:prSet phldrT="[Tekst]"/>
      <dgm:spPr/>
      <dgm:t>
        <a:bodyPr/>
        <a:lstStyle/>
        <a:p>
          <a:r>
            <a:rPr lang="pl-PL" dirty="0" smtClean="0"/>
            <a:t>Politechnika Częstochowska</a:t>
          </a:r>
          <a:endParaRPr lang="pl-PL" dirty="0"/>
        </a:p>
      </dgm:t>
    </dgm:pt>
    <dgm:pt modelId="{7AD5C07F-F9E2-4E07-8675-CAFC7EA11797}" type="parTrans" cxnId="{E5F56A9A-88E4-45BF-8BA7-37F9C617844D}">
      <dgm:prSet/>
      <dgm:spPr/>
      <dgm:t>
        <a:bodyPr/>
        <a:lstStyle/>
        <a:p>
          <a:endParaRPr lang="pl-PL"/>
        </a:p>
      </dgm:t>
    </dgm:pt>
    <dgm:pt modelId="{4B799FEA-662D-4948-AC8D-DCAB06C89E31}" type="sibTrans" cxnId="{E5F56A9A-88E4-45BF-8BA7-37F9C617844D}">
      <dgm:prSet/>
      <dgm:spPr/>
      <dgm:t>
        <a:bodyPr/>
        <a:lstStyle/>
        <a:p>
          <a:endParaRPr lang="pl-PL"/>
        </a:p>
      </dgm:t>
    </dgm:pt>
    <dgm:pt modelId="{95FD540F-E635-474A-981D-C1638C4D3D8D}">
      <dgm:prSet phldrT="[Tekst]"/>
      <dgm:spPr/>
      <dgm:t>
        <a:bodyPr/>
        <a:lstStyle/>
        <a:p>
          <a:r>
            <a:rPr lang="pl-PL" dirty="0" smtClean="0"/>
            <a:t>Microsoft</a:t>
          </a:r>
          <a:endParaRPr lang="pl-PL" dirty="0"/>
        </a:p>
      </dgm:t>
    </dgm:pt>
    <dgm:pt modelId="{B5977A1C-6116-49C3-9DCF-D0F29BDC9767}" type="parTrans" cxnId="{D5873CD3-D715-4D98-AD54-0488AFC4193A}">
      <dgm:prSet/>
      <dgm:spPr/>
      <dgm:t>
        <a:bodyPr/>
        <a:lstStyle/>
        <a:p>
          <a:endParaRPr lang="pl-PL"/>
        </a:p>
      </dgm:t>
    </dgm:pt>
    <dgm:pt modelId="{01E622B5-B457-4B88-8CE3-50E7AE507E9A}" type="sibTrans" cxnId="{D5873CD3-D715-4D98-AD54-0488AFC4193A}">
      <dgm:prSet/>
      <dgm:spPr/>
      <dgm:t>
        <a:bodyPr/>
        <a:lstStyle/>
        <a:p>
          <a:endParaRPr lang="pl-PL"/>
        </a:p>
      </dgm:t>
    </dgm:pt>
    <dgm:pt modelId="{8CC5A9DE-9BCA-4185-8178-AC950953586C}">
      <dgm:prSet phldrT="[Tekst]"/>
      <dgm:spPr/>
      <dgm:t>
        <a:bodyPr/>
        <a:lstStyle/>
        <a:p>
          <a:r>
            <a:rPr lang="pl-PL" dirty="0" smtClean="0"/>
            <a:t>Play Publishing</a:t>
          </a:r>
          <a:endParaRPr lang="pl-PL" dirty="0"/>
        </a:p>
      </dgm:t>
    </dgm:pt>
    <dgm:pt modelId="{46C5B3CE-5D00-4C29-9FF5-754822F62F5D}" type="parTrans" cxnId="{F06C3F62-A822-4764-91DC-E2054881CE97}">
      <dgm:prSet/>
      <dgm:spPr/>
      <dgm:t>
        <a:bodyPr/>
        <a:lstStyle/>
        <a:p>
          <a:endParaRPr lang="pl-PL"/>
        </a:p>
      </dgm:t>
    </dgm:pt>
    <dgm:pt modelId="{E48EDBED-427D-4AD9-9512-9D0DA8B04F83}" type="sibTrans" cxnId="{F06C3F62-A822-4764-91DC-E2054881CE97}">
      <dgm:prSet/>
      <dgm:spPr/>
      <dgm:t>
        <a:bodyPr/>
        <a:lstStyle/>
        <a:p>
          <a:endParaRPr lang="pl-PL"/>
        </a:p>
      </dgm:t>
    </dgm:pt>
    <dgm:pt modelId="{CFE4EAE2-1F51-4A93-A829-5A85B5BCC44B}">
      <dgm:prSet phldrT="[Tekst]"/>
      <dgm:spPr/>
      <dgm:t>
        <a:bodyPr/>
        <a:lstStyle/>
        <a:p>
          <a:r>
            <a:rPr lang="pl-PL" dirty="0" smtClean="0"/>
            <a:t>Metropolis Software</a:t>
          </a:r>
          <a:endParaRPr lang="pl-PL" dirty="0"/>
        </a:p>
      </dgm:t>
    </dgm:pt>
    <dgm:pt modelId="{6A09899A-A9D5-46F8-92B0-E6659F98AB07}" type="parTrans" cxnId="{C51078F1-E8E6-4F98-BC45-9A5DBC1DD0F8}">
      <dgm:prSet/>
      <dgm:spPr/>
      <dgm:t>
        <a:bodyPr/>
        <a:lstStyle/>
        <a:p>
          <a:endParaRPr lang="pl-PL"/>
        </a:p>
      </dgm:t>
    </dgm:pt>
    <dgm:pt modelId="{0E7DE931-EADF-4ABB-B561-385F0013F384}" type="sibTrans" cxnId="{C51078F1-E8E6-4F98-BC45-9A5DBC1DD0F8}">
      <dgm:prSet/>
      <dgm:spPr/>
      <dgm:t>
        <a:bodyPr/>
        <a:lstStyle/>
        <a:p>
          <a:endParaRPr lang="pl-PL"/>
        </a:p>
      </dgm:t>
    </dgm:pt>
    <dgm:pt modelId="{4605D45C-A830-407B-88CC-0CF26D5AC786}">
      <dgm:prSet phldrT="[Tekst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pl-PL" dirty="0"/>
        </a:p>
      </dgm:t>
    </dgm:pt>
    <dgm:pt modelId="{012E9B09-F24E-421A-A105-59ACF2DB6D76}" type="sibTrans" cxnId="{89D43751-0DC5-469C-A6E8-3BF7CF566F10}">
      <dgm:prSet/>
      <dgm:spPr/>
      <dgm:t>
        <a:bodyPr/>
        <a:lstStyle/>
        <a:p>
          <a:endParaRPr lang="pl-PL"/>
        </a:p>
      </dgm:t>
    </dgm:pt>
    <dgm:pt modelId="{17291F94-CF43-44A5-9F40-5139C4FC99D2}" type="parTrans" cxnId="{89D43751-0DC5-469C-A6E8-3BF7CF566F10}">
      <dgm:prSet/>
      <dgm:spPr/>
      <dgm:t>
        <a:bodyPr/>
        <a:lstStyle/>
        <a:p>
          <a:endParaRPr lang="pl-PL"/>
        </a:p>
      </dgm:t>
    </dgm:pt>
    <dgm:pt modelId="{80F0AC00-E602-44AF-AF36-4447E0712A6C}">
      <dgm:prSet phldrT="[Tekst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pl-PL" dirty="0"/>
        </a:p>
      </dgm:t>
    </dgm:pt>
    <dgm:pt modelId="{0E4AF74B-EFA9-47A5-8BB3-DA99D16743AA}" type="parTrans" cxnId="{CC8EC29E-BFE4-401D-B563-C1EA32DF96D2}">
      <dgm:prSet/>
      <dgm:spPr/>
      <dgm:t>
        <a:bodyPr/>
        <a:lstStyle/>
        <a:p>
          <a:endParaRPr lang="pl-PL"/>
        </a:p>
      </dgm:t>
    </dgm:pt>
    <dgm:pt modelId="{AF5D232D-7094-42A5-89A4-6CF576883AF4}" type="sibTrans" cxnId="{CC8EC29E-BFE4-401D-B563-C1EA32DF96D2}">
      <dgm:prSet/>
      <dgm:spPr/>
      <dgm:t>
        <a:bodyPr/>
        <a:lstStyle/>
        <a:p>
          <a:endParaRPr lang="pl-PL"/>
        </a:p>
      </dgm:t>
    </dgm:pt>
    <dgm:pt modelId="{1A7AE676-2555-42BF-B71F-AA397175CE7E}">
      <dgm:prSet phldrT="[Tekst]"/>
      <dgm:spPr/>
      <dgm:t>
        <a:bodyPr/>
        <a:lstStyle/>
        <a:p>
          <a:r>
            <a:rPr lang="pl-PL" dirty="0" smtClean="0"/>
            <a:t>Cyfrowy Polsat</a:t>
          </a:r>
          <a:endParaRPr lang="pl-PL" dirty="0"/>
        </a:p>
      </dgm:t>
    </dgm:pt>
    <dgm:pt modelId="{BABD24DD-6B0E-480B-84FD-A57852E54D22}" type="parTrans" cxnId="{327ECE7F-4EC0-47B1-A3B3-7763D2154615}">
      <dgm:prSet/>
      <dgm:spPr/>
      <dgm:t>
        <a:bodyPr/>
        <a:lstStyle/>
        <a:p>
          <a:endParaRPr lang="pl-PL"/>
        </a:p>
      </dgm:t>
    </dgm:pt>
    <dgm:pt modelId="{99365A11-5C59-4AD6-A3DE-6D0E9A3912FB}" type="sibTrans" cxnId="{327ECE7F-4EC0-47B1-A3B3-7763D2154615}">
      <dgm:prSet/>
      <dgm:spPr/>
      <dgm:t>
        <a:bodyPr/>
        <a:lstStyle/>
        <a:p>
          <a:endParaRPr lang="pl-PL"/>
        </a:p>
      </dgm:t>
    </dgm:pt>
    <dgm:pt modelId="{1CD0724B-B34B-4A2B-A08D-8A57F18D58E8}">
      <dgm:prSet phldrT="[Tekst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pl-PL" dirty="0"/>
        </a:p>
      </dgm:t>
    </dgm:pt>
    <dgm:pt modelId="{BE7356A3-BAA1-43E3-BC64-19E9A8DD81A3}" type="parTrans" cxnId="{A6E7A311-74A8-4421-AEB4-20836A506ECB}">
      <dgm:prSet/>
      <dgm:spPr/>
      <dgm:t>
        <a:bodyPr/>
        <a:lstStyle/>
        <a:p>
          <a:endParaRPr lang="pl-PL"/>
        </a:p>
      </dgm:t>
    </dgm:pt>
    <dgm:pt modelId="{3DA9559B-F0AD-4791-8C14-CDFE464E0EB4}" type="sibTrans" cxnId="{A6E7A311-74A8-4421-AEB4-20836A506ECB}">
      <dgm:prSet/>
      <dgm:spPr/>
      <dgm:t>
        <a:bodyPr/>
        <a:lstStyle/>
        <a:p>
          <a:endParaRPr lang="pl-PL"/>
        </a:p>
      </dgm:t>
    </dgm:pt>
    <dgm:pt modelId="{4E6C1720-2B7F-4253-8A9E-B6D1FC4B01BE}">
      <dgm:prSet phldrT="[Tekst]"/>
      <dgm:spPr/>
      <dgm:t>
        <a:bodyPr/>
        <a:lstStyle/>
        <a:p>
          <a:r>
            <a:rPr lang="pl-PL" dirty="0" smtClean="0"/>
            <a:t>Intel</a:t>
          </a:r>
          <a:endParaRPr lang="pl-PL" dirty="0"/>
        </a:p>
      </dgm:t>
    </dgm:pt>
    <dgm:pt modelId="{C596588C-F01D-43B0-9999-A25614DEF2F9}" type="parTrans" cxnId="{0DC0C74D-CC9A-452A-BC1C-947EF0190D95}">
      <dgm:prSet/>
      <dgm:spPr/>
      <dgm:t>
        <a:bodyPr/>
        <a:lstStyle/>
        <a:p>
          <a:endParaRPr lang="pl-PL"/>
        </a:p>
      </dgm:t>
    </dgm:pt>
    <dgm:pt modelId="{B8322EF6-1449-48CB-8790-C6B3EC0439F8}" type="sibTrans" cxnId="{0DC0C74D-CC9A-452A-BC1C-947EF0190D95}">
      <dgm:prSet/>
      <dgm:spPr/>
      <dgm:t>
        <a:bodyPr/>
        <a:lstStyle/>
        <a:p>
          <a:endParaRPr lang="pl-PL"/>
        </a:p>
      </dgm:t>
    </dgm:pt>
    <dgm:pt modelId="{E8A22B33-3678-408B-901A-B22718402511}">
      <dgm:prSet phldrT="[Tekst]"/>
      <dgm:spPr/>
      <dgm:t>
        <a:bodyPr/>
        <a:lstStyle/>
        <a:p>
          <a:endParaRPr lang="pl-PL" dirty="0"/>
        </a:p>
      </dgm:t>
    </dgm:pt>
    <dgm:pt modelId="{DAE29754-0D34-4362-B249-DBA7FA9A99DF}" type="parTrans" cxnId="{566A60BF-3ACA-4B97-8EAC-75815FBA1300}">
      <dgm:prSet/>
      <dgm:spPr/>
      <dgm:t>
        <a:bodyPr/>
        <a:lstStyle/>
        <a:p>
          <a:endParaRPr lang="pl-PL"/>
        </a:p>
      </dgm:t>
    </dgm:pt>
    <dgm:pt modelId="{36E180E8-A584-42D8-884B-3CBA3772CFB0}" type="sibTrans" cxnId="{566A60BF-3ACA-4B97-8EAC-75815FBA1300}">
      <dgm:prSet/>
      <dgm:spPr/>
      <dgm:t>
        <a:bodyPr/>
        <a:lstStyle/>
        <a:p>
          <a:endParaRPr lang="pl-PL"/>
        </a:p>
      </dgm:t>
    </dgm:pt>
    <dgm:pt modelId="{D0E888AA-1655-483A-85B1-5BC7C4D97D83}">
      <dgm:prSet phldrT="[Tekst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pl-PL" dirty="0"/>
        </a:p>
      </dgm:t>
    </dgm:pt>
    <dgm:pt modelId="{5646E196-ED79-4297-B64B-190D867944FA}" type="sibTrans" cxnId="{D7F8D4E8-4325-4C3A-A06D-55B527667705}">
      <dgm:prSet/>
      <dgm:spPr/>
      <dgm:t>
        <a:bodyPr/>
        <a:lstStyle/>
        <a:p>
          <a:endParaRPr lang="pl-PL"/>
        </a:p>
      </dgm:t>
    </dgm:pt>
    <dgm:pt modelId="{C26ECF34-C1A0-4C9E-93A7-C9106D3339C9}" type="parTrans" cxnId="{D7F8D4E8-4325-4C3A-A06D-55B527667705}">
      <dgm:prSet/>
      <dgm:spPr/>
      <dgm:t>
        <a:bodyPr/>
        <a:lstStyle/>
        <a:p>
          <a:endParaRPr lang="pl-PL"/>
        </a:p>
      </dgm:t>
    </dgm:pt>
    <dgm:pt modelId="{5041E67B-E307-4E35-A738-A77EE3FAF17A}" type="pres">
      <dgm:prSet presAssocID="{3AB695F1-D0E6-4FFB-BB4A-9D613F5F713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95F2270D-DD4C-42FA-A945-BE5E096AA756}" type="pres">
      <dgm:prSet presAssocID="{887EC0E3-6AE7-4E19-AD48-CDC8E42F463C}" presName="composite" presStyleCnt="0"/>
      <dgm:spPr/>
    </dgm:pt>
    <dgm:pt modelId="{070D96CA-43A6-4860-8D52-5E8BDA14A496}" type="pres">
      <dgm:prSet presAssocID="{887EC0E3-6AE7-4E19-AD48-CDC8E42F463C}" presName="parentText" presStyleLbl="alignNode1" presStyleIdx="0" presStyleCnt="6" custScaleX="148927" custLinFactNeighborX="-90457" custLinFactNeighborY="3027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5736A37B-4101-4CE0-9E35-3DE420261EAB}" type="pres">
      <dgm:prSet presAssocID="{887EC0E3-6AE7-4E19-AD48-CDC8E42F463C}" presName="descendantText" presStyleLbl="alignAcc1" presStyleIdx="0" presStyleCnt="6" custScaleX="83970" custLinFactNeighborX="-4456" custLinFactNeighborY="5059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92CD018E-361B-44E3-BA49-310212576DF8}" type="pres">
      <dgm:prSet presAssocID="{5427785A-BAC1-4D5E-ABB1-78705807E66B}" presName="sp" presStyleCnt="0"/>
      <dgm:spPr/>
    </dgm:pt>
    <dgm:pt modelId="{FA9AA98B-1FB4-4B8E-85AC-1DB36580871B}" type="pres">
      <dgm:prSet presAssocID="{4605D45C-A830-407B-88CC-0CF26D5AC786}" presName="composite" presStyleCnt="0"/>
      <dgm:spPr/>
    </dgm:pt>
    <dgm:pt modelId="{B86E67D7-F8B5-4C71-BFE1-6EBA3C30A45E}" type="pres">
      <dgm:prSet presAssocID="{4605D45C-A830-407B-88CC-0CF26D5AC786}" presName="parentText" presStyleLbl="alignNode1" presStyleIdx="1" presStyleCnt="6" custScaleX="148927" custLinFactNeighborX="-90457" custLinFactNeighborY="3027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BE584B6A-E9A5-46CA-BB58-02E226570DB3}" type="pres">
      <dgm:prSet presAssocID="{4605D45C-A830-407B-88CC-0CF26D5AC786}" presName="descendantText" presStyleLbl="alignAcc1" presStyleIdx="1" presStyleCnt="6" custScaleX="83970" custLinFactNeighborX="-4456" custLinFactNeighborY="-292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6DCD10B2-A69F-40F3-B9F2-049710452BFF}" type="pres">
      <dgm:prSet presAssocID="{012E9B09-F24E-421A-A105-59ACF2DB6D76}" presName="sp" presStyleCnt="0"/>
      <dgm:spPr/>
    </dgm:pt>
    <dgm:pt modelId="{79DD6E9A-500E-4916-AC10-F51D4A5D8A80}" type="pres">
      <dgm:prSet presAssocID="{D0E888AA-1655-483A-85B1-5BC7C4D97D83}" presName="composite" presStyleCnt="0"/>
      <dgm:spPr/>
    </dgm:pt>
    <dgm:pt modelId="{52D814A4-872D-491E-99CF-1DB516CA2418}" type="pres">
      <dgm:prSet presAssocID="{D0E888AA-1655-483A-85B1-5BC7C4D97D83}" presName="parentText" presStyleLbl="alignNode1" presStyleIdx="2" presStyleCnt="6" custScaleX="148927" custLinFactNeighborX="-90457" custLinFactNeighborY="3027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9CE10C6-579E-4C4F-9A97-603A1F186224}" type="pres">
      <dgm:prSet presAssocID="{D0E888AA-1655-483A-85B1-5BC7C4D97D83}" presName="descendantText" presStyleLbl="alignAcc1" presStyleIdx="2" presStyleCnt="6" custScaleX="83970" custLinFactNeighborX="-4456" custLinFactNeighborY="-292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50B3D32F-8384-4C05-9F53-37FA79FB1455}" type="pres">
      <dgm:prSet presAssocID="{5646E196-ED79-4297-B64B-190D867944FA}" presName="sp" presStyleCnt="0"/>
      <dgm:spPr/>
    </dgm:pt>
    <dgm:pt modelId="{A9CE3FF0-75B2-4F58-B954-FFD52CBE02A0}" type="pres">
      <dgm:prSet presAssocID="{80F0AC00-E602-44AF-AF36-4447E0712A6C}" presName="composite" presStyleCnt="0"/>
      <dgm:spPr/>
    </dgm:pt>
    <dgm:pt modelId="{0CA07C62-A013-4950-9DA0-88BDD4F5AC90}" type="pres">
      <dgm:prSet presAssocID="{80F0AC00-E602-44AF-AF36-4447E0712A6C}" presName="parentText" presStyleLbl="alignNode1" presStyleIdx="3" presStyleCnt="6" custScaleX="148927" custLinFactNeighborX="-90457" custLinFactNeighborY="3027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666E18EB-0C19-4E4A-BA6A-1BFD928F4D2A}" type="pres">
      <dgm:prSet presAssocID="{80F0AC00-E602-44AF-AF36-4447E0712A6C}" presName="descendantText" presStyleLbl="alignAcc1" presStyleIdx="3" presStyleCnt="6" custScaleX="83970" custLinFactNeighborX="-4456" custLinFactNeighborY="-292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94A2ACD7-A7DD-44B0-9702-D28B68A01080}" type="pres">
      <dgm:prSet presAssocID="{AF5D232D-7094-42A5-89A4-6CF576883AF4}" presName="sp" presStyleCnt="0"/>
      <dgm:spPr/>
    </dgm:pt>
    <dgm:pt modelId="{1761EDD5-F395-4C6D-8D3C-75706C11C3A1}" type="pres">
      <dgm:prSet presAssocID="{1CD0724B-B34B-4A2B-A08D-8A57F18D58E8}" presName="composite" presStyleCnt="0"/>
      <dgm:spPr/>
    </dgm:pt>
    <dgm:pt modelId="{259CDC11-1385-4DD9-9FC7-4547383CA597}" type="pres">
      <dgm:prSet presAssocID="{1CD0724B-B34B-4A2B-A08D-8A57F18D58E8}" presName="parentText" presStyleLbl="alignNode1" presStyleIdx="4" presStyleCnt="6" custScaleX="148927" custLinFactNeighborX="-90457" custLinFactNeighborY="3027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9A99EA81-0669-40E0-8ECE-D0E9DD2EE16A}" type="pres">
      <dgm:prSet presAssocID="{1CD0724B-B34B-4A2B-A08D-8A57F18D58E8}" presName="descendantText" presStyleLbl="alignAcc1" presStyleIdx="4" presStyleCnt="6" custScaleX="83970" custLinFactNeighborX="-4456" custLinFactNeighborY="-292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13C3983-206C-4587-8980-25C3650C2BCC}" type="pres">
      <dgm:prSet presAssocID="{3DA9559B-F0AD-4791-8C14-CDFE464E0EB4}" presName="sp" presStyleCnt="0"/>
      <dgm:spPr/>
    </dgm:pt>
    <dgm:pt modelId="{E9465377-3261-4E45-A954-E39CE1C1244B}" type="pres">
      <dgm:prSet presAssocID="{E8A22B33-3678-408B-901A-B22718402511}" presName="composite" presStyleCnt="0"/>
      <dgm:spPr/>
    </dgm:pt>
    <dgm:pt modelId="{1815A7DB-566A-4AB4-A302-5434801F09CC}" type="pres">
      <dgm:prSet presAssocID="{E8A22B33-3678-408B-901A-B22718402511}" presName="parentText" presStyleLbl="alignNode1" presStyleIdx="5" presStyleCnt="6" custScaleX="148927" custLinFactNeighborX="-90457" custLinFactNeighborY="3027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5F2D694F-0715-4B8A-B899-3B078260DEA2}" type="pres">
      <dgm:prSet presAssocID="{E8A22B33-3678-408B-901A-B22718402511}" presName="descendantText" presStyleLbl="alignAcc1" presStyleIdx="5" presStyleCnt="6" custScaleX="83970" custLinFactNeighborX="-4456" custLinFactNeighborY="-292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85B1048F-EA4E-47CF-80E7-04372DB3F9A9}" type="presOf" srcId="{8CC5A9DE-9BCA-4185-8178-AC950953586C}" destId="{E9CE10C6-579E-4C4F-9A97-603A1F186224}" srcOrd="0" destOrd="0" presId="urn:microsoft.com/office/officeart/2005/8/layout/chevron2"/>
    <dgm:cxn modelId="{327ECE7F-4EC0-47B1-A3B3-7763D2154615}" srcId="{1CD0724B-B34B-4A2B-A08D-8A57F18D58E8}" destId="{1A7AE676-2555-42BF-B71F-AA397175CE7E}" srcOrd="0" destOrd="0" parTransId="{BABD24DD-6B0E-480B-84FD-A57852E54D22}" sibTransId="{99365A11-5C59-4AD6-A3DE-6D0E9A3912FB}"/>
    <dgm:cxn modelId="{D7F8D4E8-4325-4C3A-A06D-55B527667705}" srcId="{3AB695F1-D0E6-4FFB-BB4A-9D613F5F713D}" destId="{D0E888AA-1655-483A-85B1-5BC7C4D97D83}" srcOrd="2" destOrd="0" parTransId="{C26ECF34-C1A0-4C9E-93A7-C9106D3339C9}" sibTransId="{5646E196-ED79-4297-B64B-190D867944FA}"/>
    <dgm:cxn modelId="{C51078F1-E8E6-4F98-BC45-9A5DBC1DD0F8}" srcId="{80F0AC00-E602-44AF-AF36-4447E0712A6C}" destId="{CFE4EAE2-1F51-4A93-A829-5A85B5BCC44B}" srcOrd="0" destOrd="0" parTransId="{6A09899A-A9D5-46F8-92B0-E6659F98AB07}" sibTransId="{0E7DE931-EADF-4ABB-B561-385F0013F384}"/>
    <dgm:cxn modelId="{DB5D4CD3-D244-4596-BF0A-E95CFD2CFBF1}" type="presOf" srcId="{95FD540F-E635-474A-981D-C1638C4D3D8D}" destId="{BE584B6A-E9A5-46CA-BB58-02E226570DB3}" srcOrd="0" destOrd="0" presId="urn:microsoft.com/office/officeart/2005/8/layout/chevron2"/>
    <dgm:cxn modelId="{D5873CD3-D715-4D98-AD54-0488AFC4193A}" srcId="{4605D45C-A830-407B-88CC-0CF26D5AC786}" destId="{95FD540F-E635-474A-981D-C1638C4D3D8D}" srcOrd="0" destOrd="0" parTransId="{B5977A1C-6116-49C3-9DCF-D0F29BDC9767}" sibTransId="{01E622B5-B457-4B88-8CE3-50E7AE507E9A}"/>
    <dgm:cxn modelId="{0B2C3F9E-296B-4D71-B6E6-C13766EEDDC4}" type="presOf" srcId="{4E6C1720-2B7F-4253-8A9E-B6D1FC4B01BE}" destId="{5F2D694F-0715-4B8A-B899-3B078260DEA2}" srcOrd="0" destOrd="0" presId="urn:microsoft.com/office/officeart/2005/8/layout/chevron2"/>
    <dgm:cxn modelId="{F06C3F62-A822-4764-91DC-E2054881CE97}" srcId="{D0E888AA-1655-483A-85B1-5BC7C4D97D83}" destId="{8CC5A9DE-9BCA-4185-8178-AC950953586C}" srcOrd="0" destOrd="0" parTransId="{46C5B3CE-5D00-4C29-9FF5-754822F62F5D}" sibTransId="{E48EDBED-427D-4AD9-9512-9D0DA8B04F83}"/>
    <dgm:cxn modelId="{CC8EC29E-BFE4-401D-B563-C1EA32DF96D2}" srcId="{3AB695F1-D0E6-4FFB-BB4A-9D613F5F713D}" destId="{80F0AC00-E602-44AF-AF36-4447E0712A6C}" srcOrd="3" destOrd="0" parTransId="{0E4AF74B-EFA9-47A5-8BB3-DA99D16743AA}" sibTransId="{AF5D232D-7094-42A5-89A4-6CF576883AF4}"/>
    <dgm:cxn modelId="{1BB5BD80-6E48-4206-BD25-64A64DA61FFE}" type="presOf" srcId="{4605D45C-A830-407B-88CC-0CF26D5AC786}" destId="{B86E67D7-F8B5-4C71-BFE1-6EBA3C30A45E}" srcOrd="0" destOrd="0" presId="urn:microsoft.com/office/officeart/2005/8/layout/chevron2"/>
    <dgm:cxn modelId="{E5F56A9A-88E4-45BF-8BA7-37F9C617844D}" srcId="{887EC0E3-6AE7-4E19-AD48-CDC8E42F463C}" destId="{3B940FBE-DF1C-43D4-951D-D1CFF651CE99}" srcOrd="0" destOrd="0" parTransId="{7AD5C07F-F9E2-4E07-8675-CAFC7EA11797}" sibTransId="{4B799FEA-662D-4948-AC8D-DCAB06C89E31}"/>
    <dgm:cxn modelId="{58778F45-D8E7-44DC-9464-C79C546B1BA9}" type="presOf" srcId="{887EC0E3-6AE7-4E19-AD48-CDC8E42F463C}" destId="{070D96CA-43A6-4860-8D52-5E8BDA14A496}" srcOrd="0" destOrd="0" presId="urn:microsoft.com/office/officeart/2005/8/layout/chevron2"/>
    <dgm:cxn modelId="{A6E7A311-74A8-4421-AEB4-20836A506ECB}" srcId="{3AB695F1-D0E6-4FFB-BB4A-9D613F5F713D}" destId="{1CD0724B-B34B-4A2B-A08D-8A57F18D58E8}" srcOrd="4" destOrd="0" parTransId="{BE7356A3-BAA1-43E3-BC64-19E9A8DD81A3}" sibTransId="{3DA9559B-F0AD-4791-8C14-CDFE464E0EB4}"/>
    <dgm:cxn modelId="{A9A4EB80-3D95-4B65-97AB-D0B7D2FBD456}" type="presOf" srcId="{D0E888AA-1655-483A-85B1-5BC7C4D97D83}" destId="{52D814A4-872D-491E-99CF-1DB516CA2418}" srcOrd="0" destOrd="0" presId="urn:microsoft.com/office/officeart/2005/8/layout/chevron2"/>
    <dgm:cxn modelId="{566A60BF-3ACA-4B97-8EAC-75815FBA1300}" srcId="{3AB695F1-D0E6-4FFB-BB4A-9D613F5F713D}" destId="{E8A22B33-3678-408B-901A-B22718402511}" srcOrd="5" destOrd="0" parTransId="{DAE29754-0D34-4362-B249-DBA7FA9A99DF}" sibTransId="{36E180E8-A584-42D8-884B-3CBA3772CFB0}"/>
    <dgm:cxn modelId="{C39A5FD2-97F2-4A7C-9349-02545C50C0C1}" type="presOf" srcId="{1A7AE676-2555-42BF-B71F-AA397175CE7E}" destId="{9A99EA81-0669-40E0-8ECE-D0E9DD2EE16A}" srcOrd="0" destOrd="0" presId="urn:microsoft.com/office/officeart/2005/8/layout/chevron2"/>
    <dgm:cxn modelId="{DFF74CB1-A5F8-42E7-BDD9-BE069972B1D0}" type="presOf" srcId="{3AB695F1-D0E6-4FFB-BB4A-9D613F5F713D}" destId="{5041E67B-E307-4E35-A738-A77EE3FAF17A}" srcOrd="0" destOrd="0" presId="urn:microsoft.com/office/officeart/2005/8/layout/chevron2"/>
    <dgm:cxn modelId="{89D43751-0DC5-469C-A6E8-3BF7CF566F10}" srcId="{3AB695F1-D0E6-4FFB-BB4A-9D613F5F713D}" destId="{4605D45C-A830-407B-88CC-0CF26D5AC786}" srcOrd="1" destOrd="0" parTransId="{17291F94-CF43-44A5-9F40-5139C4FC99D2}" sibTransId="{012E9B09-F24E-421A-A105-59ACF2DB6D76}"/>
    <dgm:cxn modelId="{25C41983-A93B-419A-AAF5-B0EBB5D2756A}" srcId="{3AB695F1-D0E6-4FFB-BB4A-9D613F5F713D}" destId="{887EC0E3-6AE7-4E19-AD48-CDC8E42F463C}" srcOrd="0" destOrd="0" parTransId="{977C29DD-09B2-4EE7-928D-92F3BBD6881A}" sibTransId="{5427785A-BAC1-4D5E-ABB1-78705807E66B}"/>
    <dgm:cxn modelId="{0566C15C-A4BD-4B28-930C-50D68C4C85DE}" type="presOf" srcId="{3B940FBE-DF1C-43D4-951D-D1CFF651CE99}" destId="{5736A37B-4101-4CE0-9E35-3DE420261EAB}" srcOrd="0" destOrd="0" presId="urn:microsoft.com/office/officeart/2005/8/layout/chevron2"/>
    <dgm:cxn modelId="{AAA2CE0B-4770-4C6A-A7C4-531C6EBE3CDF}" type="presOf" srcId="{80F0AC00-E602-44AF-AF36-4447E0712A6C}" destId="{0CA07C62-A013-4950-9DA0-88BDD4F5AC90}" srcOrd="0" destOrd="0" presId="urn:microsoft.com/office/officeart/2005/8/layout/chevron2"/>
    <dgm:cxn modelId="{38CA66AF-2915-4637-AAF9-94EC4EF0488C}" type="presOf" srcId="{E8A22B33-3678-408B-901A-B22718402511}" destId="{1815A7DB-566A-4AB4-A302-5434801F09CC}" srcOrd="0" destOrd="0" presId="urn:microsoft.com/office/officeart/2005/8/layout/chevron2"/>
    <dgm:cxn modelId="{214E88CE-2E4F-4CEE-870F-FC7495C0CA94}" type="presOf" srcId="{CFE4EAE2-1F51-4A93-A829-5A85B5BCC44B}" destId="{666E18EB-0C19-4E4A-BA6A-1BFD928F4D2A}" srcOrd="0" destOrd="0" presId="urn:microsoft.com/office/officeart/2005/8/layout/chevron2"/>
    <dgm:cxn modelId="{0DC0C74D-CC9A-452A-BC1C-947EF0190D95}" srcId="{E8A22B33-3678-408B-901A-B22718402511}" destId="{4E6C1720-2B7F-4253-8A9E-B6D1FC4B01BE}" srcOrd="0" destOrd="0" parTransId="{C596588C-F01D-43B0-9999-A25614DEF2F9}" sibTransId="{B8322EF6-1449-48CB-8790-C6B3EC0439F8}"/>
    <dgm:cxn modelId="{FBF4CB83-40C0-4D2D-B436-2241903EB12A}" type="presOf" srcId="{1CD0724B-B34B-4A2B-A08D-8A57F18D58E8}" destId="{259CDC11-1385-4DD9-9FC7-4547383CA597}" srcOrd="0" destOrd="0" presId="urn:microsoft.com/office/officeart/2005/8/layout/chevron2"/>
    <dgm:cxn modelId="{4572452B-A7D4-47D7-8DB6-9086DAEEB8EE}" type="presParOf" srcId="{5041E67B-E307-4E35-A738-A77EE3FAF17A}" destId="{95F2270D-DD4C-42FA-A945-BE5E096AA756}" srcOrd="0" destOrd="0" presId="urn:microsoft.com/office/officeart/2005/8/layout/chevron2"/>
    <dgm:cxn modelId="{8C2121C7-A12F-4734-A048-3A40A8162B27}" type="presParOf" srcId="{95F2270D-DD4C-42FA-A945-BE5E096AA756}" destId="{070D96CA-43A6-4860-8D52-5E8BDA14A496}" srcOrd="0" destOrd="0" presId="urn:microsoft.com/office/officeart/2005/8/layout/chevron2"/>
    <dgm:cxn modelId="{5BA6DE66-9843-4894-B97A-4A93FD4C0CBF}" type="presParOf" srcId="{95F2270D-DD4C-42FA-A945-BE5E096AA756}" destId="{5736A37B-4101-4CE0-9E35-3DE420261EAB}" srcOrd="1" destOrd="0" presId="urn:microsoft.com/office/officeart/2005/8/layout/chevron2"/>
    <dgm:cxn modelId="{C3D975D2-132A-44DC-85B3-34711D87806A}" type="presParOf" srcId="{5041E67B-E307-4E35-A738-A77EE3FAF17A}" destId="{92CD018E-361B-44E3-BA49-310212576DF8}" srcOrd="1" destOrd="0" presId="urn:microsoft.com/office/officeart/2005/8/layout/chevron2"/>
    <dgm:cxn modelId="{E17527C6-97E0-470B-BA67-7090CB961452}" type="presParOf" srcId="{5041E67B-E307-4E35-A738-A77EE3FAF17A}" destId="{FA9AA98B-1FB4-4B8E-85AC-1DB36580871B}" srcOrd="2" destOrd="0" presId="urn:microsoft.com/office/officeart/2005/8/layout/chevron2"/>
    <dgm:cxn modelId="{8C321CE1-AA73-4673-9F8B-EB3A2B4B1EEB}" type="presParOf" srcId="{FA9AA98B-1FB4-4B8E-85AC-1DB36580871B}" destId="{B86E67D7-F8B5-4C71-BFE1-6EBA3C30A45E}" srcOrd="0" destOrd="0" presId="urn:microsoft.com/office/officeart/2005/8/layout/chevron2"/>
    <dgm:cxn modelId="{13ACD831-590C-4F68-8E43-0F4FF765ECCD}" type="presParOf" srcId="{FA9AA98B-1FB4-4B8E-85AC-1DB36580871B}" destId="{BE584B6A-E9A5-46CA-BB58-02E226570DB3}" srcOrd="1" destOrd="0" presId="urn:microsoft.com/office/officeart/2005/8/layout/chevron2"/>
    <dgm:cxn modelId="{27552200-35B7-429E-A790-B0935222631C}" type="presParOf" srcId="{5041E67B-E307-4E35-A738-A77EE3FAF17A}" destId="{6DCD10B2-A69F-40F3-B9F2-049710452BFF}" srcOrd="3" destOrd="0" presId="urn:microsoft.com/office/officeart/2005/8/layout/chevron2"/>
    <dgm:cxn modelId="{AB02E8CE-5DC0-447D-B75C-6DB68EF9DF3E}" type="presParOf" srcId="{5041E67B-E307-4E35-A738-A77EE3FAF17A}" destId="{79DD6E9A-500E-4916-AC10-F51D4A5D8A80}" srcOrd="4" destOrd="0" presId="urn:microsoft.com/office/officeart/2005/8/layout/chevron2"/>
    <dgm:cxn modelId="{C2404E6D-C437-4434-9ED4-83F7B34F2A44}" type="presParOf" srcId="{79DD6E9A-500E-4916-AC10-F51D4A5D8A80}" destId="{52D814A4-872D-491E-99CF-1DB516CA2418}" srcOrd="0" destOrd="0" presId="urn:microsoft.com/office/officeart/2005/8/layout/chevron2"/>
    <dgm:cxn modelId="{92457E65-FB3B-4FE1-AF30-6B520D868AEC}" type="presParOf" srcId="{79DD6E9A-500E-4916-AC10-F51D4A5D8A80}" destId="{E9CE10C6-579E-4C4F-9A97-603A1F186224}" srcOrd="1" destOrd="0" presId="urn:microsoft.com/office/officeart/2005/8/layout/chevron2"/>
    <dgm:cxn modelId="{D77C8D4C-75C6-46E8-B0FA-696EF009A356}" type="presParOf" srcId="{5041E67B-E307-4E35-A738-A77EE3FAF17A}" destId="{50B3D32F-8384-4C05-9F53-37FA79FB1455}" srcOrd="5" destOrd="0" presId="urn:microsoft.com/office/officeart/2005/8/layout/chevron2"/>
    <dgm:cxn modelId="{FBE97C81-6FE3-4E9D-BA37-3659A6C04DA3}" type="presParOf" srcId="{5041E67B-E307-4E35-A738-A77EE3FAF17A}" destId="{A9CE3FF0-75B2-4F58-B954-FFD52CBE02A0}" srcOrd="6" destOrd="0" presId="urn:microsoft.com/office/officeart/2005/8/layout/chevron2"/>
    <dgm:cxn modelId="{0059E296-7334-41DF-B600-9F00E6F1C12C}" type="presParOf" srcId="{A9CE3FF0-75B2-4F58-B954-FFD52CBE02A0}" destId="{0CA07C62-A013-4950-9DA0-88BDD4F5AC90}" srcOrd="0" destOrd="0" presId="urn:microsoft.com/office/officeart/2005/8/layout/chevron2"/>
    <dgm:cxn modelId="{2AE26D05-B22F-4CFD-8D14-AE81FA5C64CF}" type="presParOf" srcId="{A9CE3FF0-75B2-4F58-B954-FFD52CBE02A0}" destId="{666E18EB-0C19-4E4A-BA6A-1BFD928F4D2A}" srcOrd="1" destOrd="0" presId="urn:microsoft.com/office/officeart/2005/8/layout/chevron2"/>
    <dgm:cxn modelId="{DA498FD1-06F6-4F02-B5F5-DE2753C60E72}" type="presParOf" srcId="{5041E67B-E307-4E35-A738-A77EE3FAF17A}" destId="{94A2ACD7-A7DD-44B0-9702-D28B68A01080}" srcOrd="7" destOrd="0" presId="urn:microsoft.com/office/officeart/2005/8/layout/chevron2"/>
    <dgm:cxn modelId="{05EE0F01-BF44-43EB-B4AC-DA8CC53CCE86}" type="presParOf" srcId="{5041E67B-E307-4E35-A738-A77EE3FAF17A}" destId="{1761EDD5-F395-4C6D-8D3C-75706C11C3A1}" srcOrd="8" destOrd="0" presId="urn:microsoft.com/office/officeart/2005/8/layout/chevron2"/>
    <dgm:cxn modelId="{1C306C98-B418-463E-A41A-665289BABD82}" type="presParOf" srcId="{1761EDD5-F395-4C6D-8D3C-75706C11C3A1}" destId="{259CDC11-1385-4DD9-9FC7-4547383CA597}" srcOrd="0" destOrd="0" presId="urn:microsoft.com/office/officeart/2005/8/layout/chevron2"/>
    <dgm:cxn modelId="{B4D25217-389C-42CD-B8EA-8D2BAAD2944B}" type="presParOf" srcId="{1761EDD5-F395-4C6D-8D3C-75706C11C3A1}" destId="{9A99EA81-0669-40E0-8ECE-D0E9DD2EE16A}" srcOrd="1" destOrd="0" presId="urn:microsoft.com/office/officeart/2005/8/layout/chevron2"/>
    <dgm:cxn modelId="{BF582BA5-2AC5-4AF0-A626-9049B3482447}" type="presParOf" srcId="{5041E67B-E307-4E35-A738-A77EE3FAF17A}" destId="{E13C3983-206C-4587-8980-25C3650C2BCC}" srcOrd="9" destOrd="0" presId="urn:microsoft.com/office/officeart/2005/8/layout/chevron2"/>
    <dgm:cxn modelId="{B0501819-81EC-4D9D-B3DA-729764E2E306}" type="presParOf" srcId="{5041E67B-E307-4E35-A738-A77EE3FAF17A}" destId="{E9465377-3261-4E45-A954-E39CE1C1244B}" srcOrd="10" destOrd="0" presId="urn:microsoft.com/office/officeart/2005/8/layout/chevron2"/>
    <dgm:cxn modelId="{2E60131F-4E99-4480-914B-EBB83068D0E3}" type="presParOf" srcId="{E9465377-3261-4E45-A954-E39CE1C1244B}" destId="{1815A7DB-566A-4AB4-A302-5434801F09CC}" srcOrd="0" destOrd="0" presId="urn:microsoft.com/office/officeart/2005/8/layout/chevron2"/>
    <dgm:cxn modelId="{ADE94999-C55D-43CF-B2F1-AAE8D467D10E}" type="presParOf" srcId="{E9465377-3261-4E45-A954-E39CE1C1244B}" destId="{5F2D694F-0715-4B8A-B899-3B078260DEA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AE985B0-8149-4108-B3BC-4057DE9F53DF}" type="doc">
      <dgm:prSet loTypeId="urn:microsoft.com/office/officeart/2005/8/layout/arrow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612AD8EE-1D6B-4DC7-996A-CFF4EECC47EF}">
      <dgm:prSet phldrT="[Tekst]"/>
      <dgm:spPr/>
      <dgm:t>
        <a:bodyPr/>
        <a:lstStyle/>
        <a:p>
          <a:r>
            <a:rPr lang="pl-PL" dirty="0" smtClean="0"/>
            <a:t>C</a:t>
          </a:r>
          <a:br>
            <a:rPr lang="pl-PL" dirty="0" smtClean="0"/>
          </a:br>
          <a:r>
            <a:rPr lang="pl-PL" dirty="0" err="1" smtClean="0"/>
            <a:t>C</a:t>
          </a:r>
          <a:r>
            <a:rPr lang="pl-PL" dirty="0" smtClean="0"/>
            <a:t>++</a:t>
          </a:r>
          <a:br>
            <a:rPr lang="pl-PL" dirty="0" smtClean="0"/>
          </a:br>
          <a:r>
            <a:rPr lang="pl-PL" dirty="0" err="1" smtClean="0"/>
            <a:t>Objective</a:t>
          </a:r>
          <a:r>
            <a:rPr lang="pl-PL" dirty="0" smtClean="0"/>
            <a:t>-C, ...</a:t>
          </a:r>
          <a:endParaRPr lang="pl-PL" dirty="0"/>
        </a:p>
      </dgm:t>
    </dgm:pt>
    <dgm:pt modelId="{FED2BA22-EDC4-46A7-AF4D-50856D128E66}" type="parTrans" cxnId="{4C3828A8-63F8-4566-A4F4-36183F50E95E}">
      <dgm:prSet/>
      <dgm:spPr/>
      <dgm:t>
        <a:bodyPr/>
        <a:lstStyle/>
        <a:p>
          <a:endParaRPr lang="pl-PL"/>
        </a:p>
      </dgm:t>
    </dgm:pt>
    <dgm:pt modelId="{5F02570F-2DE8-4584-959A-EE20FD1D09E1}" type="sibTrans" cxnId="{4C3828A8-63F8-4566-A4F4-36183F50E95E}">
      <dgm:prSet/>
      <dgm:spPr/>
      <dgm:t>
        <a:bodyPr/>
        <a:lstStyle/>
        <a:p>
          <a:endParaRPr lang="pl-PL"/>
        </a:p>
      </dgm:t>
    </dgm:pt>
    <dgm:pt modelId="{B9F79962-A6C8-429F-BE21-0EDF10D248C8}">
      <dgm:prSet phldrT="[Tekst]"/>
      <dgm:spPr/>
      <dgm:t>
        <a:bodyPr/>
        <a:lstStyle/>
        <a:p>
          <a:r>
            <a:rPr lang="pl-PL" dirty="0" smtClean="0"/>
            <a:t>Java, C#</a:t>
          </a:r>
          <a:br>
            <a:rPr lang="pl-PL" dirty="0" smtClean="0"/>
          </a:br>
          <a:r>
            <a:rPr lang="pl-PL" dirty="0" smtClean="0"/>
            <a:t>PHP, </a:t>
          </a:r>
          <a:r>
            <a:rPr lang="pl-PL" dirty="0" err="1" smtClean="0"/>
            <a:t>Python</a:t>
          </a:r>
          <a:r>
            <a:rPr lang="pl-PL" dirty="0" smtClean="0"/>
            <a:t/>
          </a:r>
          <a:br>
            <a:rPr lang="pl-PL" dirty="0" smtClean="0"/>
          </a:br>
          <a:r>
            <a:rPr lang="pl-PL" dirty="0" err="1" smtClean="0"/>
            <a:t>JavaScript</a:t>
          </a:r>
          <a:r>
            <a:rPr lang="pl-PL" dirty="0" smtClean="0"/>
            <a:t>, ...</a:t>
          </a:r>
          <a:endParaRPr lang="pl-PL" dirty="0"/>
        </a:p>
      </dgm:t>
    </dgm:pt>
    <dgm:pt modelId="{5EA7D3A0-C207-42C6-ADA0-1A5A3394D5E2}" type="parTrans" cxnId="{911EBA51-CC7C-443C-940D-78E00499DF36}">
      <dgm:prSet/>
      <dgm:spPr/>
      <dgm:t>
        <a:bodyPr/>
        <a:lstStyle/>
        <a:p>
          <a:endParaRPr lang="pl-PL"/>
        </a:p>
      </dgm:t>
    </dgm:pt>
    <dgm:pt modelId="{2C7FA77F-CC86-45A9-862B-7FDC08B3C866}" type="sibTrans" cxnId="{911EBA51-CC7C-443C-940D-78E00499DF36}">
      <dgm:prSet/>
      <dgm:spPr/>
      <dgm:t>
        <a:bodyPr/>
        <a:lstStyle/>
        <a:p>
          <a:endParaRPr lang="pl-PL"/>
        </a:p>
      </dgm:t>
    </dgm:pt>
    <dgm:pt modelId="{9A1DDE68-ECEE-4F9F-A337-21BAA5BA7D0E}" type="pres">
      <dgm:prSet presAssocID="{6AE985B0-8149-4108-B3BC-4057DE9F53D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0E2D10D9-1D12-42C6-8E46-D54B98456CCD}" type="pres">
      <dgm:prSet presAssocID="{612AD8EE-1D6B-4DC7-996A-CFF4EECC47EF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5CA36B46-4933-47A7-8F38-CD0EA1E6BB83}" type="pres">
      <dgm:prSet presAssocID="{B9F79962-A6C8-429F-BE21-0EDF10D248C8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A1DFC49D-1FAC-43C6-AB9E-39CAE60ABC18}" type="presOf" srcId="{B9F79962-A6C8-429F-BE21-0EDF10D248C8}" destId="{5CA36B46-4933-47A7-8F38-CD0EA1E6BB83}" srcOrd="0" destOrd="0" presId="urn:microsoft.com/office/officeart/2005/8/layout/arrow5"/>
    <dgm:cxn modelId="{911EBA51-CC7C-443C-940D-78E00499DF36}" srcId="{6AE985B0-8149-4108-B3BC-4057DE9F53DF}" destId="{B9F79962-A6C8-429F-BE21-0EDF10D248C8}" srcOrd="1" destOrd="0" parTransId="{5EA7D3A0-C207-42C6-ADA0-1A5A3394D5E2}" sibTransId="{2C7FA77F-CC86-45A9-862B-7FDC08B3C866}"/>
    <dgm:cxn modelId="{5200785C-0980-4CE3-A72E-48A9FDBA4810}" type="presOf" srcId="{6AE985B0-8149-4108-B3BC-4057DE9F53DF}" destId="{9A1DDE68-ECEE-4F9F-A337-21BAA5BA7D0E}" srcOrd="0" destOrd="0" presId="urn:microsoft.com/office/officeart/2005/8/layout/arrow5"/>
    <dgm:cxn modelId="{4C3828A8-63F8-4566-A4F4-36183F50E95E}" srcId="{6AE985B0-8149-4108-B3BC-4057DE9F53DF}" destId="{612AD8EE-1D6B-4DC7-996A-CFF4EECC47EF}" srcOrd="0" destOrd="0" parTransId="{FED2BA22-EDC4-46A7-AF4D-50856D128E66}" sibTransId="{5F02570F-2DE8-4584-959A-EE20FD1D09E1}"/>
    <dgm:cxn modelId="{179F7DA6-E8CA-4512-B935-609AAF8C1085}" type="presOf" srcId="{612AD8EE-1D6B-4DC7-996A-CFF4EECC47EF}" destId="{0E2D10D9-1D12-42C6-8E46-D54B98456CCD}" srcOrd="0" destOrd="0" presId="urn:microsoft.com/office/officeart/2005/8/layout/arrow5"/>
    <dgm:cxn modelId="{F27689EF-D9C6-47C2-956A-5A9350211AFF}" type="presParOf" srcId="{9A1DDE68-ECEE-4F9F-A337-21BAA5BA7D0E}" destId="{0E2D10D9-1D12-42C6-8E46-D54B98456CCD}" srcOrd="0" destOrd="0" presId="urn:microsoft.com/office/officeart/2005/8/layout/arrow5"/>
    <dgm:cxn modelId="{64AF2FE9-638E-4356-ADB6-5C96EA980B82}" type="presParOf" srcId="{9A1DDE68-ECEE-4F9F-A337-21BAA5BA7D0E}" destId="{5CA36B46-4933-47A7-8F38-CD0EA1E6BB83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0D96CA-43A6-4860-8D52-5E8BDA14A496}">
      <dsp:nvSpPr>
        <dsp:cNvPr id="0" name=""/>
        <dsp:cNvSpPr/>
      </dsp:nvSpPr>
      <dsp:spPr>
        <a:xfrm rot="5400000">
          <a:off x="17770" y="8644"/>
          <a:ext cx="836463" cy="872003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200" kern="1200" dirty="0"/>
        </a:p>
      </dsp:txBody>
      <dsp:txXfrm rot="-5400000">
        <a:off x="0" y="26414"/>
        <a:ext cx="872003" cy="836463"/>
      </dsp:txXfrm>
    </dsp:sp>
    <dsp:sp modelId="{5736A37B-4101-4CE0-9E35-3DE420261EAB}">
      <dsp:nvSpPr>
        <dsp:cNvPr id="0" name=""/>
        <dsp:cNvSpPr/>
      </dsp:nvSpPr>
      <dsp:spPr>
        <a:xfrm rot="5400000">
          <a:off x="3558577" y="-2511547"/>
          <a:ext cx="543701" cy="562399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3200" kern="1200" dirty="0" smtClean="0"/>
            <a:t>Politechnika Częstochowska</a:t>
          </a:r>
          <a:endParaRPr lang="pl-PL" sz="3200" kern="1200" dirty="0"/>
        </a:p>
      </dsp:txBody>
      <dsp:txXfrm rot="-5400000">
        <a:off x="1018430" y="55141"/>
        <a:ext cx="5597456" cy="490619"/>
      </dsp:txXfrm>
    </dsp:sp>
    <dsp:sp modelId="{B86E67D7-F8B5-4C71-BFE1-6EBA3C30A45E}">
      <dsp:nvSpPr>
        <dsp:cNvPr id="0" name=""/>
        <dsp:cNvSpPr/>
      </dsp:nvSpPr>
      <dsp:spPr>
        <a:xfrm rot="5400000">
          <a:off x="17770" y="746106"/>
          <a:ext cx="836463" cy="872003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200" kern="1200" dirty="0"/>
        </a:p>
      </dsp:txBody>
      <dsp:txXfrm rot="-5400000">
        <a:off x="0" y="763876"/>
        <a:ext cx="872003" cy="836463"/>
      </dsp:txXfrm>
    </dsp:sp>
    <dsp:sp modelId="{BE584B6A-E9A5-46CA-BB58-02E226570DB3}">
      <dsp:nvSpPr>
        <dsp:cNvPr id="0" name=""/>
        <dsp:cNvSpPr/>
      </dsp:nvSpPr>
      <dsp:spPr>
        <a:xfrm rot="5400000">
          <a:off x="3558577" y="-1817494"/>
          <a:ext cx="543701" cy="562399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3200" kern="1200" dirty="0" smtClean="0"/>
            <a:t>Microsoft</a:t>
          </a:r>
          <a:endParaRPr lang="pl-PL" sz="3200" kern="1200" dirty="0"/>
        </a:p>
      </dsp:txBody>
      <dsp:txXfrm rot="-5400000">
        <a:off x="1018430" y="749194"/>
        <a:ext cx="5597456" cy="490619"/>
      </dsp:txXfrm>
    </dsp:sp>
    <dsp:sp modelId="{52D814A4-872D-491E-99CF-1DB516CA2418}">
      <dsp:nvSpPr>
        <dsp:cNvPr id="0" name=""/>
        <dsp:cNvSpPr/>
      </dsp:nvSpPr>
      <dsp:spPr>
        <a:xfrm rot="5400000">
          <a:off x="17770" y="1483568"/>
          <a:ext cx="836463" cy="872003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200" kern="1200" dirty="0"/>
        </a:p>
      </dsp:txBody>
      <dsp:txXfrm rot="-5400000">
        <a:off x="0" y="1501338"/>
        <a:ext cx="872003" cy="836463"/>
      </dsp:txXfrm>
    </dsp:sp>
    <dsp:sp modelId="{E9CE10C6-579E-4C4F-9A97-603A1F186224}">
      <dsp:nvSpPr>
        <dsp:cNvPr id="0" name=""/>
        <dsp:cNvSpPr/>
      </dsp:nvSpPr>
      <dsp:spPr>
        <a:xfrm rot="5400000">
          <a:off x="3558577" y="-1080032"/>
          <a:ext cx="543701" cy="562399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3200" kern="1200" dirty="0" smtClean="0"/>
            <a:t>Play Publishing</a:t>
          </a:r>
          <a:endParaRPr lang="pl-PL" sz="3200" kern="1200" dirty="0"/>
        </a:p>
      </dsp:txBody>
      <dsp:txXfrm rot="-5400000">
        <a:off x="1018430" y="1486656"/>
        <a:ext cx="5597456" cy="490619"/>
      </dsp:txXfrm>
    </dsp:sp>
    <dsp:sp modelId="{0CA07C62-A013-4950-9DA0-88BDD4F5AC90}">
      <dsp:nvSpPr>
        <dsp:cNvPr id="0" name=""/>
        <dsp:cNvSpPr/>
      </dsp:nvSpPr>
      <dsp:spPr>
        <a:xfrm rot="5400000">
          <a:off x="17770" y="2221030"/>
          <a:ext cx="836463" cy="872003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200" kern="1200" dirty="0"/>
        </a:p>
      </dsp:txBody>
      <dsp:txXfrm rot="-5400000">
        <a:off x="0" y="2238800"/>
        <a:ext cx="872003" cy="836463"/>
      </dsp:txXfrm>
    </dsp:sp>
    <dsp:sp modelId="{666E18EB-0C19-4E4A-BA6A-1BFD928F4D2A}">
      <dsp:nvSpPr>
        <dsp:cNvPr id="0" name=""/>
        <dsp:cNvSpPr/>
      </dsp:nvSpPr>
      <dsp:spPr>
        <a:xfrm rot="5400000">
          <a:off x="3558577" y="-342570"/>
          <a:ext cx="543701" cy="562399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3200" kern="1200" dirty="0" smtClean="0"/>
            <a:t>Metropolis Software</a:t>
          </a:r>
          <a:endParaRPr lang="pl-PL" sz="3200" kern="1200" dirty="0"/>
        </a:p>
      </dsp:txBody>
      <dsp:txXfrm rot="-5400000">
        <a:off x="1018430" y="2224118"/>
        <a:ext cx="5597456" cy="490619"/>
      </dsp:txXfrm>
    </dsp:sp>
    <dsp:sp modelId="{259CDC11-1385-4DD9-9FC7-4547383CA597}">
      <dsp:nvSpPr>
        <dsp:cNvPr id="0" name=""/>
        <dsp:cNvSpPr/>
      </dsp:nvSpPr>
      <dsp:spPr>
        <a:xfrm rot="5400000">
          <a:off x="17770" y="2958492"/>
          <a:ext cx="836463" cy="872003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200" kern="1200" dirty="0"/>
        </a:p>
      </dsp:txBody>
      <dsp:txXfrm rot="-5400000">
        <a:off x="0" y="2976262"/>
        <a:ext cx="872003" cy="836463"/>
      </dsp:txXfrm>
    </dsp:sp>
    <dsp:sp modelId="{9A99EA81-0669-40E0-8ECE-D0E9DD2EE16A}">
      <dsp:nvSpPr>
        <dsp:cNvPr id="0" name=""/>
        <dsp:cNvSpPr/>
      </dsp:nvSpPr>
      <dsp:spPr>
        <a:xfrm rot="5400000">
          <a:off x="3558577" y="394891"/>
          <a:ext cx="543701" cy="562399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3200" kern="1200" dirty="0" smtClean="0"/>
            <a:t>Cyfrowy Polsat</a:t>
          </a:r>
          <a:endParaRPr lang="pl-PL" sz="3200" kern="1200" dirty="0"/>
        </a:p>
      </dsp:txBody>
      <dsp:txXfrm rot="-5400000">
        <a:off x="1018430" y="2961580"/>
        <a:ext cx="5597456" cy="490619"/>
      </dsp:txXfrm>
    </dsp:sp>
    <dsp:sp modelId="{1815A7DB-566A-4AB4-A302-5434801F09CC}">
      <dsp:nvSpPr>
        <dsp:cNvPr id="0" name=""/>
        <dsp:cNvSpPr/>
      </dsp:nvSpPr>
      <dsp:spPr>
        <a:xfrm rot="5400000">
          <a:off x="17770" y="3671729"/>
          <a:ext cx="836463" cy="87200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200" kern="1200" dirty="0"/>
        </a:p>
      </dsp:txBody>
      <dsp:txXfrm rot="-5400000">
        <a:off x="0" y="3689499"/>
        <a:ext cx="872003" cy="836463"/>
      </dsp:txXfrm>
    </dsp:sp>
    <dsp:sp modelId="{5F2D694F-0715-4B8A-B899-3B078260DEA2}">
      <dsp:nvSpPr>
        <dsp:cNvPr id="0" name=""/>
        <dsp:cNvSpPr/>
      </dsp:nvSpPr>
      <dsp:spPr>
        <a:xfrm rot="5400000">
          <a:off x="3558577" y="1132353"/>
          <a:ext cx="543701" cy="562399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3200" kern="1200" dirty="0" smtClean="0"/>
            <a:t>Intel</a:t>
          </a:r>
          <a:endParaRPr lang="pl-PL" sz="3200" kern="1200" dirty="0"/>
        </a:p>
      </dsp:txBody>
      <dsp:txXfrm rot="-5400000">
        <a:off x="1018430" y="3699042"/>
        <a:ext cx="5597456" cy="4906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2D10D9-1D12-42C6-8E46-D54B98456CCD}">
      <dsp:nvSpPr>
        <dsp:cNvPr id="0" name=""/>
        <dsp:cNvSpPr/>
      </dsp:nvSpPr>
      <dsp:spPr>
        <a:xfrm rot="16200000">
          <a:off x="654" y="371"/>
          <a:ext cx="3556248" cy="3556248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3100" kern="1200" dirty="0" smtClean="0"/>
            <a:t>C</a:t>
          </a:r>
          <a:br>
            <a:rPr lang="pl-PL" sz="3100" kern="1200" dirty="0" smtClean="0"/>
          </a:br>
          <a:r>
            <a:rPr lang="pl-PL" sz="3100" kern="1200" dirty="0" err="1" smtClean="0"/>
            <a:t>C</a:t>
          </a:r>
          <a:r>
            <a:rPr lang="pl-PL" sz="3100" kern="1200" dirty="0" smtClean="0"/>
            <a:t>++</a:t>
          </a:r>
          <a:br>
            <a:rPr lang="pl-PL" sz="3100" kern="1200" dirty="0" smtClean="0"/>
          </a:br>
          <a:r>
            <a:rPr lang="pl-PL" sz="3100" kern="1200" dirty="0" err="1" smtClean="0"/>
            <a:t>Objective</a:t>
          </a:r>
          <a:r>
            <a:rPr lang="pl-PL" sz="3100" kern="1200" dirty="0" smtClean="0"/>
            <a:t>-C, ...</a:t>
          </a:r>
          <a:endParaRPr lang="pl-PL" sz="3100" kern="1200" dirty="0"/>
        </a:p>
      </dsp:txBody>
      <dsp:txXfrm rot="5400000">
        <a:off x="655" y="889432"/>
        <a:ext cx="2933905" cy="1778124"/>
      </dsp:txXfrm>
    </dsp:sp>
    <dsp:sp modelId="{5CA36B46-4933-47A7-8F38-CD0EA1E6BB83}">
      <dsp:nvSpPr>
        <dsp:cNvPr id="0" name=""/>
        <dsp:cNvSpPr/>
      </dsp:nvSpPr>
      <dsp:spPr>
        <a:xfrm rot="5400000">
          <a:off x="4672697" y="371"/>
          <a:ext cx="3556248" cy="3556248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3100" kern="1200" dirty="0" smtClean="0"/>
            <a:t>Java, C#</a:t>
          </a:r>
          <a:br>
            <a:rPr lang="pl-PL" sz="3100" kern="1200" dirty="0" smtClean="0"/>
          </a:br>
          <a:r>
            <a:rPr lang="pl-PL" sz="3100" kern="1200" dirty="0" smtClean="0"/>
            <a:t>PHP, </a:t>
          </a:r>
          <a:r>
            <a:rPr lang="pl-PL" sz="3100" kern="1200" dirty="0" err="1" smtClean="0"/>
            <a:t>Python</a:t>
          </a:r>
          <a:r>
            <a:rPr lang="pl-PL" sz="3100" kern="1200" dirty="0" smtClean="0"/>
            <a:t/>
          </a:r>
          <a:br>
            <a:rPr lang="pl-PL" sz="3100" kern="1200" dirty="0" smtClean="0"/>
          </a:br>
          <a:r>
            <a:rPr lang="pl-PL" sz="3100" kern="1200" dirty="0" err="1" smtClean="0"/>
            <a:t>JavaScript</a:t>
          </a:r>
          <a:r>
            <a:rPr lang="pl-PL" sz="3100" kern="1200" dirty="0" smtClean="0"/>
            <a:t>, ...</a:t>
          </a:r>
          <a:endParaRPr lang="pl-PL" sz="3100" kern="1200" dirty="0"/>
        </a:p>
      </dsp:txBody>
      <dsp:txXfrm rot="-5400000">
        <a:off x="5295041" y="889433"/>
        <a:ext cx="2933905" cy="17781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FCBF15-06F2-4573-A508-518B83C640F2}" type="datetimeFigureOut">
              <a:rPr lang="pl-PL" smtClean="0"/>
              <a:t>2013-12-13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D908FD-0604-44B9-B8D0-6555433833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630110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27F108-EC95-4B65-AD85-2909117C8198}" type="datetimeFigureOut">
              <a:rPr lang="pl-PL" smtClean="0"/>
              <a:t>2013-12-13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D98565-9AE5-481D-B055-407611471F4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14002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Blog: http://asawicki.info</a:t>
            </a:r>
          </a:p>
          <a:p>
            <a:r>
              <a:rPr lang="pl-PL" baseline="0" dirty="0" smtClean="0"/>
              <a:t>E-</a:t>
            </a:r>
            <a:r>
              <a:rPr lang="pl-PL" dirty="0" smtClean="0"/>
              <a:t>mail: adam__USUNTO__@asawicki.info</a:t>
            </a:r>
          </a:p>
          <a:p>
            <a:r>
              <a:rPr lang="pl-PL" dirty="0" err="1" smtClean="0"/>
              <a:t>Twitter</a:t>
            </a:r>
            <a:r>
              <a:rPr lang="pl-PL" dirty="0" smtClean="0"/>
              <a:t>: @Reg__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98565-9AE5-481D-B055-407611471F42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103936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Kim jestem?</a:t>
            </a:r>
            <a:r>
              <a:rPr lang="pl-PL" baseline="0" dirty="0" smtClean="0"/>
              <a:t> Programistą zainteresowanym głównie programowaniem grafiki.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baseline="0" dirty="0" smtClean="0"/>
              <a:t>Wykształcenie: Politechnika Częstochowska – mgr inż. informatyk.</a:t>
            </a:r>
          </a:p>
          <a:p>
            <a:endParaRPr lang="pl-PL" baseline="0" dirty="0" smtClean="0"/>
          </a:p>
          <a:p>
            <a:r>
              <a:rPr lang="pl-PL" baseline="0" dirty="0" smtClean="0"/>
              <a:t>Ważniejsze firmy, w których pracowałem:</a:t>
            </a:r>
          </a:p>
          <a:p>
            <a:endParaRPr lang="pl-PL" baseline="0" dirty="0" smtClean="0"/>
          </a:p>
          <a:p>
            <a:pPr marL="171450" indent="-171450">
              <a:buFontTx/>
              <a:buChar char="-"/>
            </a:pPr>
            <a:r>
              <a:rPr lang="pl-PL" baseline="0" dirty="0" smtClean="0"/>
              <a:t>Microsoft –praktyki wakacyjne w głównej siedzibie w Redmond, WA, USA</a:t>
            </a:r>
          </a:p>
          <a:p>
            <a:pPr marL="171450" indent="-171450">
              <a:buFontTx/>
              <a:buChar char="-"/>
            </a:pPr>
            <a:r>
              <a:rPr lang="pl-PL" baseline="0" dirty="0" smtClean="0"/>
              <a:t>Play Publishing – praca zdalna. Napisałem grę, którą oni wydali – </a:t>
            </a:r>
            <a:r>
              <a:rPr lang="pl-PL" baseline="0" dirty="0" err="1" smtClean="0"/>
              <a:t>AquaFish</a:t>
            </a:r>
            <a:r>
              <a:rPr lang="pl-PL" baseline="0" dirty="0" smtClean="0"/>
              <a:t> 2. Jest to prosta gra dla dzieci, ale trafiła na półki sklepowe, a to w tej branży jest bardzo ważne.</a:t>
            </a:r>
          </a:p>
          <a:p>
            <a:pPr marL="171450" indent="-171450">
              <a:buFontTx/>
              <a:buChar char="-"/>
            </a:pPr>
            <a:r>
              <a:rPr lang="pl-PL" baseline="0" dirty="0" smtClean="0"/>
              <a:t>Metropolis Software – pracowaliśmy nad strzelanką </a:t>
            </a:r>
            <a:r>
              <a:rPr lang="pl-PL" baseline="0" dirty="0" err="1" smtClean="0"/>
              <a:t>They</a:t>
            </a:r>
            <a:r>
              <a:rPr lang="pl-PL" baseline="0" dirty="0" smtClean="0"/>
              <a:t> na PC i Xbox 360. Gra niestety nie została wydana, a firma została zamknięta.</a:t>
            </a:r>
          </a:p>
          <a:p>
            <a:pPr marL="171450" indent="-171450">
              <a:buFontTx/>
              <a:buChar char="-"/>
            </a:pPr>
            <a:r>
              <a:rPr lang="pl-PL" baseline="0" dirty="0" smtClean="0"/>
              <a:t>Cyfrowy Polsat – tam zajmowałem się dekoderami oraz przetwarzaniem sygnałów w standardzie MPEG-2 i DVB-S.</a:t>
            </a:r>
          </a:p>
          <a:p>
            <a:pPr marL="171450" indent="-171450">
              <a:buFontTx/>
              <a:buChar char="-"/>
            </a:pPr>
            <a:r>
              <a:rPr lang="pl-PL" baseline="0" dirty="0" smtClean="0"/>
              <a:t>Intel – tam pracuję obecnie. Zajmuję się </a:t>
            </a:r>
            <a:r>
              <a:rPr lang="pl-PL" baseline="0" dirty="0" smtClean="0"/>
              <a:t>sterownikiem graficznym do </a:t>
            </a:r>
            <a:r>
              <a:rPr lang="pl-PL" baseline="0" dirty="0" smtClean="0"/>
              <a:t>zintegrowanego GPU – Intel HD Graphics.</a:t>
            </a:r>
          </a:p>
          <a:p>
            <a:pPr marL="0" indent="0">
              <a:buFontTx/>
              <a:buNone/>
            </a:pPr>
            <a:endParaRPr lang="pl-PL" baseline="0" dirty="0" smtClean="0"/>
          </a:p>
          <a:p>
            <a:pPr marL="0" indent="0">
              <a:buFontTx/>
              <a:buNone/>
            </a:pPr>
            <a:r>
              <a:rPr lang="pl-PL" baseline="0" dirty="0" smtClean="0"/>
              <a:t>Na tej prezentacji jestem prywatnie – nie reprezentuję mojego pracodawcy i wygłaszam wyłącznie moje prywatne opinie.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98565-9AE5-481D-B055-407611471F42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11444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Podstawowe</a:t>
            </a:r>
            <a:r>
              <a:rPr lang="pl-PL" baseline="0" dirty="0" smtClean="0"/>
              <a:t> rozróżnienie, które chciałbym tu wprowadzić:</a:t>
            </a:r>
          </a:p>
          <a:p>
            <a:r>
              <a:rPr lang="pl-PL" baseline="0" dirty="0" smtClean="0"/>
              <a:t>– między kodem natywnym, czyli kompilowanym do </a:t>
            </a:r>
            <a:r>
              <a:rPr lang="pl-PL" baseline="0" dirty="0" err="1" smtClean="0"/>
              <a:t>binarki</a:t>
            </a:r>
            <a:r>
              <a:rPr lang="pl-PL" baseline="0" dirty="0" smtClean="0"/>
              <a:t> danego procesora i systemu operacyjnego,</a:t>
            </a:r>
          </a:p>
          <a:p>
            <a:r>
              <a:rPr lang="pl-PL" baseline="0" dirty="0" smtClean="0"/>
              <a:t>– a kodem zarządzanym, czyli interpretowanym, JIT-</a:t>
            </a:r>
            <a:r>
              <a:rPr lang="pl-PL" baseline="0" dirty="0" err="1" smtClean="0"/>
              <a:t>owanym</a:t>
            </a:r>
            <a:r>
              <a:rPr lang="pl-PL" baseline="0" dirty="0" smtClean="0"/>
              <a:t>, wykonywanym w jakiejś wirtualnej maszynie albo z użyciem jakiejś platformy/</a:t>
            </a:r>
            <a:r>
              <a:rPr lang="pl-PL" baseline="0" dirty="0" err="1" smtClean="0"/>
              <a:t>frameworka</a:t>
            </a:r>
            <a:r>
              <a:rPr lang="pl-PL" baseline="0" dirty="0" smtClean="0"/>
              <a:t>.</a:t>
            </a:r>
          </a:p>
          <a:p>
            <a:endParaRPr lang="pl-PL" baseline="0" dirty="0" smtClean="0"/>
          </a:p>
          <a:p>
            <a:r>
              <a:rPr lang="pl-PL" baseline="0" dirty="0" smtClean="0"/>
              <a:t>Programy napisane w tych drugich działają wolniej, używają więcej pamięci i dłużej się uruchamiają.</a:t>
            </a:r>
          </a:p>
          <a:p>
            <a:endParaRPr lang="pl-PL" baseline="0" dirty="0" smtClean="0"/>
          </a:p>
          <a:p>
            <a:r>
              <a:rPr lang="pl-PL" baseline="0" dirty="0" err="1" smtClean="0"/>
              <a:t>Coffee-Based</a:t>
            </a:r>
            <a:r>
              <a:rPr lang="pl-PL" baseline="0" dirty="0" smtClean="0"/>
              <a:t> </a:t>
            </a:r>
            <a:r>
              <a:rPr lang="pl-PL" baseline="0" dirty="0" err="1" smtClean="0"/>
              <a:t>Languages</a:t>
            </a:r>
            <a:r>
              <a:rPr lang="pl-PL" baseline="0" dirty="0" smtClean="0"/>
              <a:t> – ważniejsze jest w nich szybkie pisanie programów, niż żeby te programy szybko działały. Te języki przeżywały dynamiczny rozwój.</a:t>
            </a:r>
          </a:p>
          <a:p>
            <a:endParaRPr lang="pl-PL" dirty="0" smtClean="0"/>
          </a:p>
          <a:p>
            <a:r>
              <a:rPr lang="pl-PL" dirty="0" smtClean="0"/>
              <a:t>Z góry przepraszam tych,</a:t>
            </a:r>
            <a:r>
              <a:rPr lang="pl-PL" baseline="0" dirty="0" smtClean="0"/>
              <a:t> których razi określenie „C/C++”. Oczywiście wiem, że to są dwa zupełnie różne języki. Ja mam większe doświadczenie w C++. Traktuję je tutaj natomiast razem, ponieważ oba są kompilowane do kodu natywnego.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98565-9AE5-481D-B055-407611471F42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912254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Języki</a:t>
            </a:r>
            <a:r>
              <a:rPr lang="pl-PL" baseline="0" dirty="0" smtClean="0"/>
              <a:t> natywne wciąż są w czołówce, wcale nie zostają wyparte przez języki zarządzane.</a:t>
            </a:r>
            <a:endParaRPr lang="pl-PL" dirty="0" smtClean="0"/>
          </a:p>
          <a:p>
            <a:endParaRPr lang="pl-PL" dirty="0" smtClean="0"/>
          </a:p>
          <a:p>
            <a:r>
              <a:rPr lang="pl-PL" dirty="0" smtClean="0"/>
              <a:t>Oczywiście</a:t>
            </a:r>
            <a:r>
              <a:rPr lang="pl-PL" baseline="0" dirty="0" smtClean="0"/>
              <a:t> indeks TIOBE to nie wyrocznia. To tylko statystyka zbierana za pomocą przeszukiwania Internetu. Tym nie mniej w pewien sposób świadczy o popularności poszczególnych języków.</a:t>
            </a:r>
          </a:p>
          <a:p>
            <a:endParaRPr lang="pl-PL" baseline="0" dirty="0" smtClean="0"/>
          </a:p>
          <a:p>
            <a:r>
              <a:rPr lang="pl-PL" dirty="0" smtClean="0"/>
              <a:t>http://www.tiobe.com/index.php/content/paperinfo/tpci/index.html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98565-9AE5-481D-B055-407611471F42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535164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Mówi się, że w</a:t>
            </a:r>
            <a:r>
              <a:rPr lang="pl-PL" baseline="0" dirty="0" smtClean="0"/>
              <a:t> miarę jak programy stają się coraz bardziej skomplikowane, a sprzęt coraz szybszy, potrzebne są języki narzędzia do programowania na coraz wyższym poziomie, nawet kosztem wydajności programów.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98565-9AE5-481D-B055-407611471F42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127146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98565-9AE5-481D-B055-407611471F42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105104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Czym jest prawo Moore’a? To taka obserwacja, trochę</a:t>
            </a:r>
            <a:r>
              <a:rPr lang="pl-PL" baseline="0" dirty="0" smtClean="0"/>
              <a:t> jak samospełniająca się przepowiednia, która mówi, że co ok. 2 lata podwaja się... </a:t>
            </a:r>
            <a:r>
              <a:rPr lang="pl-PL" dirty="0" smtClean="0"/>
              <a:t>Niektórzy mówią, że częstotliwość</a:t>
            </a:r>
            <a:r>
              <a:rPr lang="pl-PL" baseline="0" dirty="0" smtClean="0"/>
              <a:t> taktowania procesorów. Inni, że ich moc obliczeniowa.</a:t>
            </a:r>
          </a:p>
          <a:p>
            <a:endParaRPr lang="pl-PL" baseline="0" dirty="0" smtClean="0"/>
          </a:p>
          <a:p>
            <a:r>
              <a:rPr lang="pl-PL" baseline="0" dirty="0" smtClean="0"/>
              <a:t>Tak naprawdę chodzi o liczbę tranzystorów!</a:t>
            </a:r>
          </a:p>
          <a:p>
            <a:endParaRPr lang="pl-PL" baseline="0" dirty="0" smtClean="0"/>
          </a:p>
          <a:p>
            <a:r>
              <a:rPr lang="pl-PL" baseline="0" dirty="0" smtClean="0"/>
              <a:t>Czy za tym idzie częstotliwość oraz moc obliczeniowa?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98565-9AE5-481D-B055-407611471F42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022321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W</a:t>
            </a:r>
            <a:r>
              <a:rPr lang="pl-PL" baseline="0" dirty="0" smtClean="0"/>
              <a:t> ostatnich latach częstotliwość taktowania procesorów przestała tak szybko wzrastać. Tranzystorów wciąż jest coraz więcej, moc obliczeniowa wciąż wzrasta, ale trudniej ją wykorzystać – wzrost wydajności przestał być za darmo, wymaga innego podejścia do programowania.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98565-9AE5-481D-B055-407611471F42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88727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Obrazek: „FERMI </a:t>
            </a:r>
            <a:r>
              <a:rPr lang="pl-PL" dirty="0" err="1" smtClean="0"/>
              <a:t>Compute</a:t>
            </a:r>
            <a:r>
              <a:rPr lang="pl-PL" dirty="0" smtClean="0"/>
              <a:t> Architecture White Paper”, NVIDIA, http://www.nvidia.com/object/fermi-architecture.html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98565-9AE5-481D-B055-407611471F42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30154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„</a:t>
            </a:r>
            <a:r>
              <a:rPr lang="en-US" dirty="0" smtClean="0"/>
              <a:t>C++ and Beyond 2011: Herb Sutter - Why C++?</a:t>
            </a:r>
            <a:r>
              <a:rPr lang="pl-PL" dirty="0" smtClean="0"/>
              <a:t>”</a:t>
            </a:r>
            <a:endParaRPr lang="pl-PL" baseline="0" dirty="0" smtClean="0"/>
          </a:p>
          <a:p>
            <a:r>
              <a:rPr lang="pl-PL" dirty="0" smtClean="0"/>
              <a:t>http://channel9.msdn.com/posts/C-and-Beyond-2011-Herb-Sutter-Why-C</a:t>
            </a:r>
          </a:p>
          <a:p>
            <a:r>
              <a:rPr lang="pl-PL" dirty="0" smtClean="0"/>
              <a:t>http://ecn.channel9.msdn.com/content/WhyCPPCB2011.pdf</a:t>
            </a:r>
          </a:p>
          <a:p>
            <a:endParaRPr lang="pl-PL" dirty="0" smtClean="0"/>
          </a:p>
          <a:p>
            <a:r>
              <a:rPr lang="pl-PL" dirty="0" smtClean="0"/>
              <a:t>Herb </a:t>
            </a:r>
            <a:r>
              <a:rPr lang="pl-PL" dirty="0" err="1" smtClean="0"/>
              <a:t>Sutter</a:t>
            </a:r>
            <a:r>
              <a:rPr lang="pl-PL" dirty="0" smtClean="0"/>
              <a:t> – guru C++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98565-9AE5-481D-B055-407611471F42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456513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err="1" smtClean="0"/>
              <a:t>Perf</a:t>
            </a:r>
            <a:r>
              <a:rPr lang="pl-PL" dirty="0" smtClean="0"/>
              <a:t>/W – wydajność na wat energii – ile wydajności możemy uzyskać zważając</a:t>
            </a:r>
            <a:r>
              <a:rPr lang="pl-PL" baseline="0" dirty="0" smtClean="0"/>
              <a:t> na koszty </a:t>
            </a:r>
            <a:r>
              <a:rPr lang="pl-PL" dirty="0" smtClean="0"/>
              <a:t>zasilania, możliwość wydzielania ciepła, czas pracy na baterii</a:t>
            </a:r>
          </a:p>
          <a:p>
            <a:r>
              <a:rPr lang="pl-PL" dirty="0" err="1" smtClean="0"/>
              <a:t>Perf</a:t>
            </a:r>
            <a:r>
              <a:rPr lang="pl-PL" dirty="0" smtClean="0"/>
              <a:t>/T – wydajność</a:t>
            </a:r>
            <a:r>
              <a:rPr lang="pl-PL" baseline="0" dirty="0" smtClean="0"/>
              <a:t> na tranzystor – ile wydajności możemy uzyskać zważając na złożoność układu procesora, jego rozmiar, jego koszt produkcji</a:t>
            </a:r>
          </a:p>
          <a:p>
            <a:r>
              <a:rPr lang="pl-PL" baseline="0" dirty="0" err="1" smtClean="0"/>
              <a:t>Perf</a:t>
            </a:r>
            <a:r>
              <a:rPr lang="pl-PL" baseline="0" dirty="0" smtClean="0"/>
              <a:t>/C – wydajność na cykl – ile wydajności możemy uzyskać zważając na częstotliwość taktowania, związane z tym wydzielanie ciepła, pobór energii itd...</a:t>
            </a:r>
          </a:p>
          <a:p>
            <a:endParaRPr lang="pl-PL" baseline="0" dirty="0" smtClean="0"/>
          </a:p>
          <a:p>
            <a:r>
              <a:rPr lang="pl-PL" baseline="0" dirty="0" smtClean="0"/>
              <a:t>To wszystko sprowadza się do </a:t>
            </a:r>
            <a:r>
              <a:rPr lang="pl-PL" baseline="0" dirty="0" err="1" smtClean="0"/>
              <a:t>Perf</a:t>
            </a:r>
            <a:r>
              <a:rPr lang="pl-PL" baseline="0" dirty="0" smtClean="0"/>
              <a:t>/$ - wydajność na dolar</a:t>
            </a:r>
          </a:p>
          <a:p>
            <a:endParaRPr lang="pl-PL" baseline="0" dirty="0" smtClean="0"/>
          </a:p>
          <a:p>
            <a:r>
              <a:rPr lang="pl-PL" baseline="0" dirty="0" smtClean="0"/>
              <a:t>Problem dotyczy wszystkich urządzeń obliczeniowych, od tych najmniejszych – (</a:t>
            </a:r>
            <a:r>
              <a:rPr lang="pl-PL" baseline="0" dirty="0" err="1" smtClean="0"/>
              <a:t>smartfony</a:t>
            </a:r>
            <a:r>
              <a:rPr lang="pl-PL" baseline="0" dirty="0" smtClean="0"/>
              <a:t>, tablety), w których chcemy mieć długi czas pracy na baterii, do tych największych (stacje robocze, serwery), w których koszt zasilania i chłodzenia ma duże znaczenie.</a:t>
            </a:r>
            <a:endParaRPr lang="pl-PL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98565-9AE5-481D-B055-407611471F42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456513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Pół żartem, pół serio – wydajność kodu może też mieć motywację ekologiczną :)</a:t>
            </a:r>
          </a:p>
          <a:p>
            <a:endParaRPr lang="pl-PL" dirty="0" smtClean="0"/>
          </a:p>
          <a:p>
            <a:r>
              <a:rPr lang="pl-PL" dirty="0" err="1" smtClean="0"/>
              <a:t>Bjarne</a:t>
            </a:r>
            <a:r>
              <a:rPr lang="pl-PL" dirty="0" smtClean="0"/>
              <a:t> </a:t>
            </a:r>
            <a:r>
              <a:rPr lang="pl-PL" dirty="0" err="1" smtClean="0"/>
              <a:t>Stroustrup</a:t>
            </a:r>
            <a:r>
              <a:rPr lang="pl-PL" dirty="0" smtClean="0"/>
              <a:t> – twórca języka C++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98565-9AE5-481D-B055-407611471F42}" type="slidenum">
              <a:rPr lang="pl-PL" smtClean="0"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417210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także</a:t>
            </a:r>
            <a:r>
              <a:rPr lang="pl-PL" baseline="0" dirty="0" smtClean="0"/>
              <a:t> kompilatory i interpretery innych języków, aplikacje multimedialne, ...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98565-9AE5-481D-B055-407611471F42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34676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Sprzęt niekoniecznie bardzo wolny, ale</a:t>
            </a:r>
            <a:r>
              <a:rPr lang="pl-PL" baseline="0" dirty="0" smtClean="0"/>
              <a:t> o z góry określonej specyfikacji, tak że kiedy nasz program działa wolno, nie możemy zażądać od klienta, żeby dokupił sobie więcej pamięci albo wymienił procesor na szybszy.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98565-9AE5-481D-B055-407611471F42}" type="slidenum">
              <a:rPr lang="pl-PL" smtClean="0"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61506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Moduły jądra, biblioteki systemowe, ...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98565-9AE5-481D-B055-407611471F42}" type="slidenum">
              <a:rPr lang="pl-PL" smtClean="0"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70069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Oferty</a:t>
            </a:r>
            <a:r>
              <a:rPr lang="pl-PL" baseline="0" dirty="0" smtClean="0"/>
              <a:t> pracy, które ja dostaję, są dość specyficzne, więc postanowiłem zrobić małe badanie przeglądając dużą liczbę aktualnych ofert pracy w Polsce na stanowisko „Programista C/C++”. Oto moje wnioski.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98565-9AE5-481D-B055-407611471F42}" type="slidenum">
              <a:rPr lang="pl-PL" smtClean="0"/>
              <a:t>19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749520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Chmura</a:t>
            </a:r>
            <a:r>
              <a:rPr lang="pl-PL" baseline="0" dirty="0" smtClean="0"/>
              <a:t> </a:t>
            </a:r>
            <a:r>
              <a:rPr lang="pl-PL" baseline="0" dirty="0" err="1" smtClean="0"/>
              <a:t>tagów</a:t>
            </a:r>
            <a:r>
              <a:rPr lang="pl-PL" baseline="0" dirty="0" smtClean="0"/>
              <a:t> to hasła najczęściej występujące w wymaganiach na stanowisko „Programista C/C++”, a więc powiązane z pracą programisty w tych językach. Im większa czcionka, tym częściej występuje w ofertach. To nie jest proste skopiowanie tekstu ofert pracy do jakiegoś automatu, ale ręcznie spisane konkretnie zagadnienia.</a:t>
            </a:r>
          </a:p>
          <a:p>
            <a:endParaRPr lang="pl-PL" baseline="0" dirty="0" smtClean="0"/>
          </a:p>
          <a:p>
            <a:r>
              <a:rPr lang="pl-PL" dirty="0" smtClean="0"/>
              <a:t>Nieustanna</a:t>
            </a:r>
            <a:r>
              <a:rPr lang="pl-PL" baseline="0" dirty="0" smtClean="0"/>
              <a:t> kontrowersja, czy do pracy programista potrzebuje formalnego wykształcenia – wg ofert okazuje się, że tak. Aczkolwiek to nie musi być informatyka – równie dobrze może to być inny kierunek techniczny, np. elektronika, automatyka (o ile ktoś mimo wszystko potrafi programować).</a:t>
            </a:r>
          </a:p>
          <a:p>
            <a:endParaRPr lang="pl-PL" baseline="0" dirty="0" smtClean="0"/>
          </a:p>
          <a:p>
            <a:r>
              <a:rPr lang="pl-PL" baseline="0" dirty="0" smtClean="0"/>
              <a:t>Relokacja do jednego z największych polskich miast – Warszawa, Wrocław, Kraków, Trójmiasto, ...</a:t>
            </a:r>
          </a:p>
          <a:p>
            <a:endParaRPr lang="pl-PL" baseline="0" dirty="0" smtClean="0"/>
          </a:p>
          <a:p>
            <a:r>
              <a:rPr lang="pl-PL" baseline="0" dirty="0" smtClean="0"/>
              <a:t>Wyjazdy np. na szkolenia, także za granicę.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98565-9AE5-481D-B055-407611471F42}" type="slidenum">
              <a:rPr lang="pl-PL" smtClean="0"/>
              <a:t>20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543586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Przechodząc</a:t>
            </a:r>
            <a:r>
              <a:rPr lang="pl-PL" baseline="0" dirty="0" smtClean="0"/>
              <a:t> do cech charakteryzujących programowanie w kodzie natywnym...</a:t>
            </a:r>
          </a:p>
          <a:p>
            <a:endParaRPr lang="pl-PL" baseline="0" dirty="0" smtClean="0"/>
          </a:p>
          <a:p>
            <a:r>
              <a:rPr lang="pl-PL" baseline="0" dirty="0" smtClean="0"/>
              <a:t>Mówi się, że operowanie na wskaźnikach i ręczne zarządzanie pamięcią to najgorsze, co trzeba robić w kodzie natywnym w porównaniu z kodem zarządzanym. Jeden błąd i program spektakularnie się „wywala”.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98565-9AE5-481D-B055-407611471F42}" type="slidenum">
              <a:rPr lang="pl-PL" smtClean="0"/>
              <a:t>21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976528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W praktyce takie błędy wcale nie</a:t>
            </a:r>
            <a:r>
              <a:rPr lang="pl-PL" baseline="0" dirty="0" smtClean="0"/>
              <a:t> są aż tak częste.</a:t>
            </a:r>
          </a:p>
          <a:p>
            <a:endParaRPr lang="pl-PL" baseline="0" dirty="0" smtClean="0"/>
          </a:p>
          <a:p>
            <a:r>
              <a:rPr lang="pl-PL" baseline="0" dirty="0" smtClean="0"/>
              <a:t>...szczególnie te, w których to program „pisze po pamięci” w nieprzewidywalny sposób, przez co problem objawia się w zupełnie innym miejscu i czasie. Aczkolwiek kilka razy miałem z takimi błędami do czynienia.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98565-9AE5-481D-B055-407611471F42}" type="slidenum">
              <a:rPr lang="pl-PL" smtClean="0"/>
              <a:t>22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976528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Poza tym, w językach</a:t>
            </a:r>
            <a:r>
              <a:rPr lang="pl-PL" baseline="0" dirty="0" smtClean="0"/>
              <a:t> zarządzanych też mamy niebezpieczeństwo odwołania pod pusty wskaźnik (a raczej referencję), które powoduje błąd.</a:t>
            </a:r>
          </a:p>
          <a:p>
            <a:endParaRPr lang="pl-PL" baseline="0" dirty="0" smtClean="0"/>
          </a:p>
          <a:p>
            <a:r>
              <a:rPr lang="pl-PL" baseline="0" dirty="0" smtClean="0"/>
              <a:t>...chyba, że ktoś pisze w </a:t>
            </a:r>
            <a:r>
              <a:rPr lang="pl-PL" baseline="0" dirty="0" err="1" smtClean="0"/>
              <a:t>UnrealScript</a:t>
            </a:r>
            <a:r>
              <a:rPr lang="pl-PL" baseline="0" dirty="0" smtClean="0"/>
              <a:t> :)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98565-9AE5-481D-B055-407611471F42}" type="slidenum">
              <a:rPr lang="pl-PL" smtClean="0"/>
              <a:t>23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976528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Programowanie obiektowe zdaje</a:t>
            </a:r>
            <a:r>
              <a:rPr lang="pl-PL" baseline="0" dirty="0" smtClean="0"/>
              <a:t> się lekiem na bolączkę pisania skomplikowanych programów. To kusząca ideologia.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98565-9AE5-481D-B055-407611471F42}" type="slidenum">
              <a:rPr lang="pl-PL" smtClean="0"/>
              <a:t>24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968907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Jednak komputer od</a:t>
            </a:r>
            <a:r>
              <a:rPr lang="pl-PL" baseline="0" dirty="0" smtClean="0"/>
              <a:t> zawsze działał i nadal działa tak, że kod wykonywany przez procesor przetwarza dane przechowywane w pamięci. Warto mieć to na względzie.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98565-9AE5-481D-B055-407611471F42}" type="slidenum">
              <a:rPr lang="pl-PL" smtClean="0"/>
              <a:t>25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035930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DOD</a:t>
            </a:r>
            <a:r>
              <a:rPr lang="pl-PL" baseline="0" dirty="0" smtClean="0"/>
              <a:t> – koncepcja odnosząca się szczególnie do programowania gier. Polecam poczytać na ten temat.</a:t>
            </a:r>
          </a:p>
          <a:p>
            <a:endParaRPr lang="pl-PL" baseline="0" dirty="0" smtClean="0"/>
          </a:p>
          <a:p>
            <a:r>
              <a:rPr lang="pl-PL" baseline="0" dirty="0" smtClean="0"/>
              <a:t>Wcale nie oznacza powrotu do starego programowania strukturalnego. Można używać klas i wszelkich dobrodziejstw programowania obiektowego. Chodzi o zmianę podejścia – skupienie się na danych.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98565-9AE5-481D-B055-407611471F42}" type="slidenum">
              <a:rPr lang="pl-PL" smtClean="0"/>
              <a:t>26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046695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Niektórzy stosują, a inni całkowicie wyłączają RTTI, obsług</a:t>
            </a:r>
            <a:r>
              <a:rPr lang="pl-PL" baseline="0" dirty="0" smtClean="0"/>
              <a:t>ę wyjątków, ...</a:t>
            </a:r>
            <a:endParaRPr lang="pl-PL" dirty="0" smtClean="0"/>
          </a:p>
          <a:p>
            <a:endParaRPr lang="pl-PL" dirty="0" smtClean="0"/>
          </a:p>
          <a:p>
            <a:r>
              <a:rPr lang="pl-PL" dirty="0" smtClean="0"/>
              <a:t>Wiele firm pisze i wiele </a:t>
            </a:r>
            <a:r>
              <a:rPr lang="pl-PL" dirty="0" err="1" smtClean="0"/>
              <a:t>frameworków</a:t>
            </a:r>
            <a:r>
              <a:rPr lang="pl-PL" dirty="0" smtClean="0"/>
              <a:t> oferuje własne implementacje</a:t>
            </a:r>
            <a:r>
              <a:rPr lang="pl-PL" baseline="0" dirty="0" smtClean="0"/>
              <a:t> podstawowych klas np. stringi, kontenery. Niektórzy używają STL. Niektórzy także </a:t>
            </a:r>
            <a:r>
              <a:rPr lang="pl-PL" baseline="0" dirty="0" err="1" smtClean="0"/>
              <a:t>Boost</a:t>
            </a:r>
            <a:r>
              <a:rPr lang="pl-PL" baseline="0" dirty="0" smtClean="0"/>
              <a:t>. Nie ma zgody.</a:t>
            </a:r>
          </a:p>
          <a:p>
            <a:endParaRPr lang="pl-PL" baseline="0" dirty="0" smtClean="0"/>
          </a:p>
          <a:p>
            <a:r>
              <a:rPr lang="pl-PL" baseline="0" dirty="0" smtClean="0"/>
              <a:t>Niektóre inne wady:</a:t>
            </a:r>
          </a:p>
          <a:p>
            <a:endParaRPr lang="pl-PL" baseline="0" dirty="0" smtClean="0"/>
          </a:p>
          <a:p>
            <a:pPr marL="171450" indent="-171450">
              <a:buFontTx/>
              <a:buChar char="-"/>
            </a:pPr>
            <a:r>
              <a:rPr lang="pl-PL" dirty="0" smtClean="0"/>
              <a:t>Długi czas kompilacji.</a:t>
            </a:r>
          </a:p>
          <a:p>
            <a:pPr marL="171450" indent="-171450">
              <a:buFontTx/>
              <a:buChar char="-"/>
            </a:pPr>
            <a:r>
              <a:rPr lang="pl-PL" baseline="0" dirty="0" smtClean="0"/>
              <a:t>Nieczytelne komunikaty błędów (szczególnie Visual Studio).</a:t>
            </a:r>
          </a:p>
          <a:p>
            <a:pPr marL="171450" indent="-171450">
              <a:buFontTx/>
              <a:buChar char="-"/>
            </a:pPr>
            <a:r>
              <a:rPr lang="pl-PL" dirty="0" smtClean="0"/>
              <a:t>Pliki nagłówkowe,</a:t>
            </a:r>
            <a:r>
              <a:rPr lang="pl-PL" baseline="0" dirty="0" smtClean="0"/>
              <a:t> które zmuszają do włączania nawet prywatnych elementów klasy i potrzebnych dla nich definicji.</a:t>
            </a:r>
          </a:p>
          <a:p>
            <a:pPr marL="171450" indent="-171450">
              <a:buFontTx/>
              <a:buChar char="-"/>
            </a:pPr>
            <a:r>
              <a:rPr lang="pl-PL" dirty="0" smtClean="0"/>
              <a:t>Brak ABI – kompatybilności</a:t>
            </a:r>
            <a:r>
              <a:rPr lang="pl-PL" baseline="0" dirty="0" smtClean="0"/>
              <a:t> binarnej kodu między kompilatorami (jest tylko na poziomie C).</a:t>
            </a:r>
          </a:p>
          <a:p>
            <a:pPr marL="171450" indent="-171450">
              <a:buFontTx/>
              <a:buChar char="-"/>
            </a:pPr>
            <a:r>
              <a:rPr lang="pl-PL" baseline="0" dirty="0" smtClean="0"/>
              <a:t>Wolny rozwój, dziwna składnia i niechęć do dodawania słów kluczowych (np. nowe &amp;&amp;, []).</a:t>
            </a:r>
          </a:p>
          <a:p>
            <a:pPr marL="171450" indent="-171450">
              <a:buFontTx/>
              <a:buChar char="-"/>
            </a:pPr>
            <a:r>
              <a:rPr lang="pl-PL" baseline="0" dirty="0" smtClean="0"/>
              <a:t>Brak wielu możliwości znanych z innych języków programowania (np. </a:t>
            </a:r>
            <a:r>
              <a:rPr lang="pl-PL" baseline="0" dirty="0" err="1" smtClean="0"/>
              <a:t>properties</a:t>
            </a:r>
            <a:r>
              <a:rPr lang="pl-PL" baseline="0" dirty="0" smtClean="0"/>
              <a:t>, sekcja </a:t>
            </a:r>
            <a:r>
              <a:rPr lang="pl-PL" baseline="0" dirty="0" err="1" smtClean="0"/>
              <a:t>try</a:t>
            </a:r>
            <a:r>
              <a:rPr lang="pl-PL" baseline="0" dirty="0" smtClean="0"/>
              <a:t>...</a:t>
            </a:r>
            <a:r>
              <a:rPr lang="pl-PL" baseline="0" dirty="0" err="1" smtClean="0"/>
              <a:t>finally</a:t>
            </a:r>
            <a:r>
              <a:rPr lang="pl-PL" baseline="0" dirty="0" smtClean="0"/>
              <a:t>).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98565-9AE5-481D-B055-407611471F42}" type="slidenum">
              <a:rPr lang="pl-PL" smtClean="0"/>
              <a:t>27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565289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Wydajność</a:t>
            </a:r>
            <a:r>
              <a:rPr lang="pl-PL" baseline="0" dirty="0" smtClean="0"/>
              <a:t> – rozwiązywanie typów odbywa się na etapie kompilacji, powstaje natywny kod specjalizowany dla danego typu.</a:t>
            </a:r>
          </a:p>
          <a:p>
            <a:r>
              <a:rPr lang="pl-PL" baseline="0" dirty="0" smtClean="0"/>
              <a:t>Bezpieczeństwo – </a:t>
            </a:r>
            <a:r>
              <a:rPr lang="pl-PL" dirty="0" smtClean="0"/>
              <a:t>jak się już skompiluje, to zwykle działa tak, jak trzeba.</a:t>
            </a:r>
          </a:p>
          <a:p>
            <a:endParaRPr lang="pl-PL" dirty="0" smtClean="0"/>
          </a:p>
          <a:p>
            <a:r>
              <a:rPr lang="pl-PL" dirty="0" smtClean="0"/>
              <a:t>Ci,</a:t>
            </a:r>
            <a:r>
              <a:rPr lang="pl-PL" baseline="0" dirty="0" smtClean="0"/>
              <a:t> którzy lubują się w wyszukanych konstrukcjach – patrz np. książka </a:t>
            </a:r>
            <a:r>
              <a:rPr lang="pl-PL" baseline="0" dirty="0" err="1" smtClean="0"/>
              <a:t>Alexandrescu</a:t>
            </a:r>
            <a:r>
              <a:rPr lang="pl-PL" baseline="0" dirty="0" smtClean="0"/>
              <a:t> i jego biblioteka Loki.</a:t>
            </a:r>
          </a:p>
          <a:p>
            <a:endParaRPr lang="pl-PL" baseline="0" dirty="0" smtClean="0"/>
          </a:p>
          <a:p>
            <a:r>
              <a:rPr lang="pl-PL" baseline="0" dirty="0" smtClean="0"/>
              <a:t>„</a:t>
            </a:r>
            <a:r>
              <a:rPr lang="en-US" dirty="0" smtClean="0"/>
              <a:t>Everyone knows that debugging is twice as hard as writing a program in the first place. So if you're as clever as you can be when you write it, how will you ever debug it?</a:t>
            </a:r>
            <a:r>
              <a:rPr lang="pl-PL" dirty="0" smtClean="0"/>
              <a:t>”</a:t>
            </a:r>
          </a:p>
          <a:p>
            <a:r>
              <a:rPr lang="pl-PL" dirty="0" smtClean="0"/>
              <a:t>(Brian </a:t>
            </a:r>
            <a:r>
              <a:rPr lang="pl-PL" dirty="0" err="1" smtClean="0"/>
              <a:t>Kernighan</a:t>
            </a:r>
            <a:r>
              <a:rPr lang="pl-PL" dirty="0" smtClean="0"/>
              <a:t>)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98565-9AE5-481D-B055-407611471F42}" type="slidenum">
              <a:rPr lang="pl-PL" smtClean="0"/>
              <a:t>28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4150362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Przeciążanie operatorów, jako przykład spośród wielu udogodnień</a:t>
            </a:r>
            <a:r>
              <a:rPr lang="pl-PL" baseline="0" dirty="0" smtClean="0"/>
              <a:t> charakteryzujących C++.</a:t>
            </a:r>
          </a:p>
          <a:p>
            <a:endParaRPr lang="pl-PL" baseline="0" dirty="0" smtClean="0"/>
          </a:p>
          <a:p>
            <a:r>
              <a:rPr lang="pl-PL" baseline="0" dirty="0" smtClean="0"/>
              <a:t>Pozwala tworzyć klasy, które zachowują się jak typy wbudowane. Przydatne np. do własnej implementacji stringów czy klasy przechowującej liczby w jakiś nietypowy sposób. Można zdefiniować operator + - * / i wiele innych.</a:t>
            </a:r>
          </a:p>
          <a:p>
            <a:endParaRPr lang="pl-PL" baseline="0" dirty="0" smtClean="0"/>
          </a:p>
          <a:p>
            <a:r>
              <a:rPr lang="pl-PL" baseline="0" dirty="0" smtClean="0"/>
              <a:t>Jednak nie wszystko jest możliwe. Nie definiujemy w C++ własnej składni języka C++. Nie da się (albo jest to trudne i wymaga sztuczek) zapewnić wygody takiej, jaką oferują różne języki specjalizowane w danej dziedzinie, np. „</a:t>
            </a:r>
            <a:r>
              <a:rPr lang="pl-PL" baseline="0" dirty="0" err="1" smtClean="0"/>
              <a:t>swizzling</a:t>
            </a:r>
            <a:r>
              <a:rPr lang="pl-PL" baseline="0" dirty="0" smtClean="0"/>
              <a:t>” wektorów (</a:t>
            </a:r>
            <a:r>
              <a:rPr lang="pl-PL" baseline="0" dirty="0" err="1" smtClean="0"/>
              <a:t>wektor.xyzw</a:t>
            </a:r>
            <a:r>
              <a:rPr lang="pl-PL" baseline="0" dirty="0" smtClean="0"/>
              <a:t>) w językach shaderów (HLSL, GLSL).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98565-9AE5-481D-B055-407611471F42}" type="slidenum">
              <a:rPr lang="pl-PL" smtClean="0"/>
              <a:t>29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743433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„C++ FQA</a:t>
            </a:r>
            <a:r>
              <a:rPr lang="pl-PL" baseline="0" dirty="0" smtClean="0"/>
              <a:t> Lite” – </a:t>
            </a:r>
            <a:r>
              <a:rPr lang="pl-PL" dirty="0" smtClean="0"/>
              <a:t>http://yosefk.com/c++fqa/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98565-9AE5-481D-B055-407611471F42}" type="slidenum">
              <a:rPr lang="pl-PL" smtClean="0"/>
              <a:t>34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51400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D2EBC-CFD4-493E-93DE-B032C59A6FEB}" type="datetime1">
              <a:rPr lang="pl-PL" smtClean="0"/>
              <a:t>2013-12-13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DD45-F7B1-4AD8-9C85-CC262A66D3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219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B3C52-8A1A-4DF0-A189-A684DC21E380}" type="datetime1">
              <a:rPr lang="pl-PL" smtClean="0"/>
              <a:t>2013-12-13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DD45-F7B1-4AD8-9C85-CC262A66D3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0461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F2605-BEE6-463B-8BBC-94D0FA53DA20}" type="datetime1">
              <a:rPr lang="pl-PL" smtClean="0"/>
              <a:t>2013-12-13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DD45-F7B1-4AD8-9C85-CC262A66D3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06692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D8C64-EB3B-41D2-AF75-94143424ABAC}" type="datetime1">
              <a:rPr lang="pl-PL" smtClean="0"/>
              <a:t>2013-12-13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DD45-F7B1-4AD8-9C85-CC262A66D3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71328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2035F-FB5B-425C-8D9F-E89B93EAFCCA}" type="datetime1">
              <a:rPr lang="pl-PL" smtClean="0"/>
              <a:t>2013-12-13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DD45-F7B1-4AD8-9C85-CC262A66D3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058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7A156-EC19-4660-AC79-152EF5F05D09}" type="datetime1">
              <a:rPr lang="pl-PL" smtClean="0"/>
              <a:t>2013-12-13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DD45-F7B1-4AD8-9C85-CC262A66D3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37397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4D8FF-8C1B-44AD-857D-4566986E9645}" type="datetime1">
              <a:rPr lang="pl-PL" smtClean="0"/>
              <a:t>2013-12-13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DD45-F7B1-4AD8-9C85-CC262A66D3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69977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2B920-107F-4D0D-BEE8-2860206B723C}" type="datetime1">
              <a:rPr lang="pl-PL" smtClean="0"/>
              <a:t>2013-12-13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DD45-F7B1-4AD8-9C85-CC262A66D3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98685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440D8-6850-4982-B108-176AAE56CC7D}" type="datetime1">
              <a:rPr lang="pl-PL" smtClean="0"/>
              <a:t>2013-12-13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DD45-F7B1-4AD8-9C85-CC262A66D3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43255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F1383-5763-4F4F-882F-1FBE3D98231F}" type="datetime1">
              <a:rPr lang="pl-PL" smtClean="0"/>
              <a:t>2013-12-13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DD45-F7B1-4AD8-9C85-CC262A66D3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07114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F74F2-7E17-4B98-8B25-F030851339BD}" type="datetime1">
              <a:rPr lang="pl-PL" smtClean="0"/>
              <a:t>2013-12-13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DD45-F7B1-4AD8-9C85-CC262A66D3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67322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07FD26-946E-4C57-A570-7F47E2896FCB}" type="datetime1">
              <a:rPr lang="pl-PL" smtClean="0"/>
              <a:t>2013-12-13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7DD45-F7B1-4AD8-9C85-CC262A66D3B5}" type="slidenum">
              <a:rPr lang="pl-PL" smtClean="0"/>
              <a:pPr/>
              <a:t>‹#›</a:t>
            </a:fld>
            <a:endParaRPr lang="pl-P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31"/>
            <a:ext cx="9144000" cy="1328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8160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Pisząc kod natywny C/C</a:t>
            </a:r>
            <a:r>
              <a:rPr lang="pl-PL" dirty="0" smtClean="0"/>
              <a:t>++,</a:t>
            </a:r>
            <a:br>
              <a:rPr lang="pl-PL" dirty="0" smtClean="0"/>
            </a:br>
            <a:r>
              <a:rPr lang="pl-PL" dirty="0" smtClean="0"/>
              <a:t>czyli </a:t>
            </a:r>
            <a:r>
              <a:rPr lang="pl-PL" dirty="0"/>
              <a:t>nie taki diabeł straszny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 smtClean="0">
                <a:solidFill>
                  <a:schemeClr val="accent1"/>
                </a:solidFill>
              </a:rPr>
              <a:t>Adam Sawicki – </a:t>
            </a:r>
            <a:r>
              <a:rPr lang="pl-PL" u="sng" dirty="0" smtClean="0">
                <a:solidFill>
                  <a:schemeClr val="accent1"/>
                </a:solidFill>
              </a:rPr>
              <a:t>http://asawicki.info</a:t>
            </a:r>
            <a:endParaRPr lang="pl-PL" u="sng" dirty="0">
              <a:solidFill>
                <a:schemeClr val="accent1"/>
              </a:solidFill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6444208" y="6165304"/>
            <a:ext cx="230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2000" dirty="0" smtClean="0"/>
              <a:t>14.12.2013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606518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 autorze</a:t>
            </a:r>
            <a:endParaRPr lang="pl-PL" dirty="0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4685881"/>
              </p:ext>
            </p:extLst>
          </p:nvPr>
        </p:nvGraphicFramePr>
        <p:xfrm>
          <a:off x="457200" y="1600200"/>
          <a:ext cx="7283152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40" name="Picture 16" descr="Aqua Fish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874" y="2091882"/>
            <a:ext cx="3048125" cy="2288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They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179" y="4005064"/>
            <a:ext cx="3581369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DD45-F7B1-4AD8-9C85-CC262A66D3B5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08828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Agenda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92500" lnSpcReduction="20000"/>
          </a:bodyPr>
          <a:lstStyle/>
          <a:p>
            <a:r>
              <a:rPr lang="pl-PL" dirty="0" smtClean="0">
                <a:solidFill>
                  <a:schemeClr val="accent1"/>
                </a:solidFill>
              </a:rPr>
              <a:t>Kod natywny</a:t>
            </a:r>
          </a:p>
          <a:p>
            <a:pPr lvl="1"/>
            <a:r>
              <a:rPr lang="pl-PL" dirty="0" smtClean="0">
                <a:solidFill>
                  <a:schemeClr val="accent1"/>
                </a:solidFill>
              </a:rPr>
              <a:t>Definicja</a:t>
            </a:r>
          </a:p>
          <a:p>
            <a:pPr lvl="1"/>
            <a:r>
              <a:rPr lang="pl-PL" dirty="0" smtClean="0">
                <a:solidFill>
                  <a:schemeClr val="accent1"/>
                </a:solidFill>
              </a:rPr>
              <a:t>Znaczenie</a:t>
            </a:r>
          </a:p>
          <a:p>
            <a:pPr lvl="1"/>
            <a:r>
              <a:rPr lang="pl-PL" dirty="0" smtClean="0">
                <a:solidFill>
                  <a:schemeClr val="accent1"/>
                </a:solidFill>
              </a:rPr>
              <a:t>Zastosowania</a:t>
            </a:r>
          </a:p>
          <a:p>
            <a:r>
              <a:rPr lang="pl-PL" dirty="0" smtClean="0">
                <a:solidFill>
                  <a:schemeClr val="accent1"/>
                </a:solidFill>
              </a:rPr>
              <a:t>Programista C/C++ – rynek pracy</a:t>
            </a:r>
          </a:p>
          <a:p>
            <a:r>
              <a:rPr lang="pl-PL" dirty="0" smtClean="0">
                <a:solidFill>
                  <a:schemeClr val="accent1"/>
                </a:solidFill>
              </a:rPr>
              <a:t>Pisząc kod natywny</a:t>
            </a:r>
          </a:p>
          <a:p>
            <a:pPr lvl="1"/>
            <a:r>
              <a:rPr lang="pl-PL" dirty="0">
                <a:solidFill>
                  <a:schemeClr val="accent1"/>
                </a:solidFill>
              </a:rPr>
              <a:t>Zarządzanie pamięcią</a:t>
            </a:r>
          </a:p>
          <a:p>
            <a:pPr lvl="1"/>
            <a:r>
              <a:rPr lang="pl-PL" dirty="0">
                <a:solidFill>
                  <a:schemeClr val="accent1"/>
                </a:solidFill>
              </a:rPr>
              <a:t>Programowanie </a:t>
            </a:r>
            <a:r>
              <a:rPr lang="pl-PL" dirty="0" smtClean="0">
                <a:solidFill>
                  <a:schemeClr val="accent1"/>
                </a:solidFill>
              </a:rPr>
              <a:t>obiektowe?</a:t>
            </a:r>
            <a:endParaRPr lang="pl-PL" dirty="0">
              <a:solidFill>
                <a:schemeClr val="accent1"/>
              </a:solidFill>
            </a:endParaRPr>
          </a:p>
          <a:p>
            <a:pPr lvl="1"/>
            <a:r>
              <a:rPr lang="pl-PL" dirty="0">
                <a:solidFill>
                  <a:schemeClr val="accent1"/>
                </a:solidFill>
              </a:rPr>
              <a:t>Wady i zalety C++</a:t>
            </a:r>
          </a:p>
          <a:p>
            <a:pPr lvl="1"/>
            <a:r>
              <a:rPr lang="pl-PL" dirty="0">
                <a:solidFill>
                  <a:schemeClr val="accent1"/>
                </a:solidFill>
              </a:rPr>
              <a:t>Narzędzia</a:t>
            </a:r>
          </a:p>
          <a:p>
            <a:r>
              <a:rPr lang="pl-PL" dirty="0" smtClean="0">
                <a:solidFill>
                  <a:schemeClr val="accent1"/>
                </a:solidFill>
              </a:rPr>
              <a:t>Podsumowanie</a:t>
            </a:r>
            <a:endParaRPr lang="pl-PL" dirty="0">
              <a:solidFill>
                <a:schemeClr val="accent1"/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DD45-F7B1-4AD8-9C85-CC262A66D3B5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89950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Kod natywny</a:t>
            </a:r>
            <a:endParaRPr lang="pl-PL" dirty="0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8715587"/>
              </p:ext>
            </p:extLst>
          </p:nvPr>
        </p:nvGraphicFramePr>
        <p:xfrm>
          <a:off x="457200" y="1600201"/>
          <a:ext cx="8229600" cy="35569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pole tekstowe 4"/>
          <p:cNvSpPr txBox="1"/>
          <p:nvPr/>
        </p:nvSpPr>
        <p:spPr>
          <a:xfrm>
            <a:off x="395536" y="6065600"/>
            <a:ext cx="66584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 smtClean="0">
                <a:solidFill>
                  <a:schemeClr val="accent1"/>
                </a:solidFill>
              </a:rPr>
              <a:t>Coffee-Based</a:t>
            </a:r>
            <a:r>
              <a:rPr lang="pl-PL" sz="2000" dirty="0" smtClean="0">
                <a:solidFill>
                  <a:schemeClr val="accent1"/>
                </a:solidFill>
              </a:rPr>
              <a:t> Language</a:t>
            </a:r>
            <a:r>
              <a:rPr lang="pl-PL" sz="2000" dirty="0" smtClean="0"/>
              <a:t> – </a:t>
            </a:r>
            <a:r>
              <a:rPr lang="pl-PL" sz="2000" dirty="0" err="1" smtClean="0"/>
              <a:t>value</a:t>
            </a:r>
            <a:r>
              <a:rPr lang="pl-PL" sz="2000" dirty="0" smtClean="0"/>
              <a:t> </a:t>
            </a:r>
            <a:r>
              <a:rPr lang="pl-PL" sz="2000" dirty="0" err="1" smtClean="0"/>
              <a:t>productivity</a:t>
            </a:r>
            <a:r>
              <a:rPr lang="pl-PL" sz="2000" dirty="0" smtClean="0"/>
              <a:t> </a:t>
            </a:r>
            <a:r>
              <a:rPr lang="pl-PL" sz="2000" dirty="0" err="1" smtClean="0"/>
              <a:t>over</a:t>
            </a:r>
            <a:r>
              <a:rPr lang="pl-PL" sz="2000" dirty="0" smtClean="0"/>
              <a:t> performance</a:t>
            </a:r>
            <a:endParaRPr lang="pl-PL" sz="2000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DD45-F7B1-4AD8-9C85-CC262A66D3B5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31053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Języki programowania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32474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chemeClr val="accent1"/>
                </a:solidFill>
              </a:rPr>
              <a:t>TIOBE Programming Community Index </a:t>
            </a:r>
            <a:r>
              <a:rPr lang="en-US" dirty="0" smtClean="0"/>
              <a:t>for November 2013</a:t>
            </a:r>
            <a:endParaRPr lang="pl-PL" dirty="0" smtClean="0"/>
          </a:p>
          <a:p>
            <a:pPr lvl="1"/>
            <a:r>
              <a:rPr lang="pl-PL" dirty="0" smtClean="0"/>
              <a:t>C, C++, </a:t>
            </a:r>
            <a:r>
              <a:rPr lang="pl-PL" dirty="0" err="1" smtClean="0"/>
              <a:t>Objective</a:t>
            </a:r>
            <a:r>
              <a:rPr lang="pl-PL" dirty="0" smtClean="0"/>
              <a:t>-C wciąż wysoko</a:t>
            </a:r>
            <a:endParaRPr lang="pl-PL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458" y="2899239"/>
            <a:ext cx="6165242" cy="3538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ole tekstowe 3"/>
          <p:cNvSpPr txBox="1"/>
          <p:nvPr/>
        </p:nvSpPr>
        <p:spPr>
          <a:xfrm>
            <a:off x="251520" y="6237312"/>
            <a:ext cx="19884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smtClean="0">
                <a:solidFill>
                  <a:schemeClr val="accent1"/>
                </a:solidFill>
              </a:rPr>
              <a:t>(www.tiobe.com)</a:t>
            </a:r>
            <a:endParaRPr lang="pl-PL" sz="2000" dirty="0">
              <a:solidFill>
                <a:schemeClr val="accent1"/>
              </a:solidFill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DD45-F7B1-4AD8-9C85-CC262A66D3B5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0637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Kod natywny nadal ważny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497363"/>
          </a:xfrm>
        </p:spPr>
        <p:txBody>
          <a:bodyPr/>
          <a:lstStyle/>
          <a:p>
            <a:r>
              <a:rPr lang="pl-PL" dirty="0" smtClean="0"/>
              <a:t>Oprogramowanie jest coraz bardziej złożone</a:t>
            </a:r>
          </a:p>
          <a:p>
            <a:r>
              <a:rPr lang="pl-PL" dirty="0" smtClean="0"/>
              <a:t>Sprzęt jest coraz bardziej wydajny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DD45-F7B1-4AD8-9C85-CC262A66D3B5}" type="slidenum">
              <a:rPr lang="pl-PL" smtClean="0"/>
              <a:t>6</a:t>
            </a:fld>
            <a:endParaRPr lang="pl-PL"/>
          </a:p>
        </p:txBody>
      </p:sp>
      <p:pic>
        <p:nvPicPr>
          <p:cNvPr id="6" name="Picture 2" descr="http://aswalt.masternet.pl/ula/wp-content/uploads/2012/10/ewolucja-koncowe-oczka-lancucha-ewolucji-420x17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356992"/>
            <a:ext cx="3456384" cy="1399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715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Kod natywny nadal ważny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896544"/>
          </a:xfrm>
        </p:spPr>
        <p:txBody>
          <a:bodyPr>
            <a:normAutofit/>
          </a:bodyPr>
          <a:lstStyle/>
          <a:p>
            <a:r>
              <a:rPr lang="pl-PL" dirty="0" smtClean="0"/>
              <a:t>Oprogramowanie jest coraz bardziej złożone</a:t>
            </a:r>
          </a:p>
          <a:p>
            <a:r>
              <a:rPr lang="pl-PL" dirty="0" smtClean="0"/>
              <a:t>Sprzęt jest coraz bardziej wydajny</a:t>
            </a:r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r>
              <a:rPr lang="pl-PL" dirty="0" smtClean="0"/>
              <a:t>Mimo </a:t>
            </a:r>
            <a:r>
              <a:rPr lang="pl-PL" dirty="0"/>
              <a:t>tego </a:t>
            </a:r>
            <a:r>
              <a:rPr lang="pl-PL" dirty="0">
                <a:solidFill>
                  <a:schemeClr val="accent1"/>
                </a:solidFill>
              </a:rPr>
              <a:t>kod natywny </a:t>
            </a:r>
            <a:r>
              <a:rPr lang="pl-PL" dirty="0"/>
              <a:t>nadal ma </a:t>
            </a:r>
            <a:r>
              <a:rPr lang="pl-PL" dirty="0" smtClean="0"/>
              <a:t>znaczenie!</a:t>
            </a:r>
            <a:endParaRPr lang="pl-PL" dirty="0"/>
          </a:p>
          <a:p>
            <a:r>
              <a:rPr lang="pl-PL" dirty="0"/>
              <a:t>Dlaczego?</a:t>
            </a:r>
          </a:p>
          <a:p>
            <a:endParaRPr lang="pl-PL" dirty="0"/>
          </a:p>
        </p:txBody>
      </p:sp>
      <p:pic>
        <p:nvPicPr>
          <p:cNvPr id="3074" name="Picture 2" descr="http://aswalt.masternet.pl/ula/wp-content/uploads/2012/10/ewolucja-koncowe-oczka-lancucha-ewolucji-420x17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356992"/>
            <a:ext cx="3456384" cy="1399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DD45-F7B1-4AD8-9C85-CC262A66D3B5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7343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Prawo Moore’a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smtClean="0"/>
              <a:t>Liczba tranzystorów podwaja się co ok. 2 lata</a:t>
            </a:r>
          </a:p>
          <a:p>
            <a:pPr marL="0" indent="0">
              <a:buNone/>
            </a:pPr>
            <a:r>
              <a:rPr lang="pl-PL" dirty="0" smtClean="0"/>
              <a:t>(wykładniczo)</a:t>
            </a:r>
          </a:p>
          <a:p>
            <a:pPr marL="0" indent="0">
              <a:buNone/>
            </a:pPr>
            <a:r>
              <a:rPr lang="pl-PL" dirty="0" smtClean="0"/>
              <a:t>= </a:t>
            </a:r>
            <a:r>
              <a:rPr lang="pl-PL" dirty="0" err="1" smtClean="0"/>
              <a:t>GHz</a:t>
            </a:r>
            <a:r>
              <a:rPr lang="pl-PL" dirty="0" smtClean="0"/>
              <a:t>?</a:t>
            </a:r>
          </a:p>
          <a:p>
            <a:pPr marL="0" indent="0">
              <a:buNone/>
            </a:pPr>
            <a:r>
              <a:rPr lang="pl-PL" dirty="0" smtClean="0"/>
              <a:t>= Wydajność?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DD45-F7B1-4AD8-9C85-CC262A66D3B5}" type="slidenum">
              <a:rPr lang="pl-PL" smtClean="0"/>
              <a:t>8</a:t>
            </a:fld>
            <a:endParaRPr lang="pl-PL"/>
          </a:p>
        </p:txBody>
      </p:sp>
      <p:cxnSp>
        <p:nvCxnSpPr>
          <p:cNvPr id="6" name="Łącznik prosty ze strzałką 5"/>
          <p:cNvCxnSpPr/>
          <p:nvPr/>
        </p:nvCxnSpPr>
        <p:spPr>
          <a:xfrm flipV="1">
            <a:off x="2987824" y="3356993"/>
            <a:ext cx="2664296" cy="2088231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6046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Prawo Moore’a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Częstotliwość taktowania przestała wzrastać wykładniczo</a:t>
            </a:r>
          </a:p>
          <a:p>
            <a:r>
              <a:rPr lang="pl-PL" dirty="0" smtClean="0"/>
              <a:t>Procesory są bardziej złożone, równoległe</a:t>
            </a:r>
          </a:p>
          <a:p>
            <a:pPr marL="457200" lvl="1" indent="0">
              <a:buNone/>
            </a:pPr>
            <a:endParaRPr lang="pl-PL" dirty="0" smtClean="0"/>
          </a:p>
          <a:p>
            <a:pPr marL="457200" lvl="1" indent="0">
              <a:buNone/>
            </a:pPr>
            <a:endParaRPr lang="pl-PL" dirty="0" smtClean="0"/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 smtClean="0"/>
              <a:t>Wydajność </a:t>
            </a:r>
            <a:r>
              <a:rPr lang="pl-PL" dirty="0"/>
              <a:t>→</a:t>
            </a:r>
            <a:r>
              <a:rPr lang="pl-PL" dirty="0" smtClean="0"/>
              <a:t> inne podejście do programowania</a:t>
            </a:r>
          </a:p>
        </p:txBody>
      </p:sp>
      <p:cxnSp>
        <p:nvCxnSpPr>
          <p:cNvPr id="8" name="Łącznik prosty ze strzałką 7"/>
          <p:cNvCxnSpPr/>
          <p:nvPr/>
        </p:nvCxnSpPr>
        <p:spPr>
          <a:xfrm flipV="1">
            <a:off x="2987824" y="3356993"/>
            <a:ext cx="2664296" cy="2088231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Dowolny kształt 13"/>
          <p:cNvSpPr/>
          <p:nvPr/>
        </p:nvSpPr>
        <p:spPr>
          <a:xfrm>
            <a:off x="2987825" y="4221300"/>
            <a:ext cx="2592287" cy="1223924"/>
          </a:xfrm>
          <a:custGeom>
            <a:avLst/>
            <a:gdLst>
              <a:gd name="connsiteX0" fmla="*/ 0 w 5210175"/>
              <a:gd name="connsiteY0" fmla="*/ 2057400 h 2057400"/>
              <a:gd name="connsiteX1" fmla="*/ 2905125 w 5210175"/>
              <a:gd name="connsiteY1" fmla="*/ 714375 h 2057400"/>
              <a:gd name="connsiteX2" fmla="*/ 5210175 w 5210175"/>
              <a:gd name="connsiteY2" fmla="*/ 0 h 2057400"/>
              <a:gd name="connsiteX0" fmla="*/ 0 w 5210175"/>
              <a:gd name="connsiteY0" fmla="*/ 2057400 h 2057400"/>
              <a:gd name="connsiteX1" fmla="*/ 2905125 w 5210175"/>
              <a:gd name="connsiteY1" fmla="*/ 714375 h 2057400"/>
              <a:gd name="connsiteX2" fmla="*/ 3590925 w 5210175"/>
              <a:gd name="connsiteY2" fmla="*/ 161925 h 2057400"/>
              <a:gd name="connsiteX3" fmla="*/ 5210175 w 5210175"/>
              <a:gd name="connsiteY3" fmla="*/ 0 h 2057400"/>
              <a:gd name="connsiteX0" fmla="*/ 0 w 5210175"/>
              <a:gd name="connsiteY0" fmla="*/ 2057400 h 2057400"/>
              <a:gd name="connsiteX1" fmla="*/ 2381250 w 5210175"/>
              <a:gd name="connsiteY1" fmla="*/ 352425 h 2057400"/>
              <a:gd name="connsiteX2" fmla="*/ 3590925 w 5210175"/>
              <a:gd name="connsiteY2" fmla="*/ 161925 h 2057400"/>
              <a:gd name="connsiteX3" fmla="*/ 5210175 w 5210175"/>
              <a:gd name="connsiteY3" fmla="*/ 0 h 2057400"/>
              <a:gd name="connsiteX0" fmla="*/ 0 w 5210175"/>
              <a:gd name="connsiteY0" fmla="*/ 2057400 h 2057400"/>
              <a:gd name="connsiteX1" fmla="*/ 3590925 w 5210175"/>
              <a:gd name="connsiteY1" fmla="*/ 161925 h 2057400"/>
              <a:gd name="connsiteX2" fmla="*/ 5210175 w 5210175"/>
              <a:gd name="connsiteY2" fmla="*/ 0 h 2057400"/>
              <a:gd name="connsiteX0" fmla="*/ 0 w 5210175"/>
              <a:gd name="connsiteY0" fmla="*/ 2057941 h 2057941"/>
              <a:gd name="connsiteX1" fmla="*/ 3590925 w 5210175"/>
              <a:gd name="connsiteY1" fmla="*/ 162466 h 2057941"/>
              <a:gd name="connsiteX2" fmla="*/ 5210175 w 5210175"/>
              <a:gd name="connsiteY2" fmla="*/ 541 h 2057941"/>
              <a:gd name="connsiteX0" fmla="*/ 0 w 5210175"/>
              <a:gd name="connsiteY0" fmla="*/ 2057585 h 2057585"/>
              <a:gd name="connsiteX1" fmla="*/ 3065830 w 5210175"/>
              <a:gd name="connsiteY1" fmla="*/ 271913 h 2057585"/>
              <a:gd name="connsiteX2" fmla="*/ 5210175 w 5210175"/>
              <a:gd name="connsiteY2" fmla="*/ 185 h 2057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10175" h="2057585">
                <a:moveTo>
                  <a:pt x="0" y="2057585"/>
                </a:moveTo>
                <a:cubicBezTo>
                  <a:pt x="748110" y="1662695"/>
                  <a:pt x="2197468" y="614813"/>
                  <a:pt x="3065830" y="271913"/>
                </a:cubicBezTo>
                <a:cubicBezTo>
                  <a:pt x="3450005" y="152851"/>
                  <a:pt x="4335463" y="-6165"/>
                  <a:pt x="5210175" y="185"/>
                </a:cubicBezTo>
              </a:path>
            </a:pathLst>
          </a:custGeom>
          <a:ln w="57150">
            <a:headEnd type="non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DD45-F7B1-4AD8-9C85-CC262A66D3B5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66587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E:\tmp\NVIDIA_GP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241" y="3956974"/>
            <a:ext cx="3242761" cy="252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Programowanie równoległe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Instrukcje wektorowe (SIMD)</a:t>
            </a:r>
          </a:p>
          <a:p>
            <a:r>
              <a:rPr lang="pl-PL" dirty="0" smtClean="0"/>
              <a:t>Wiele rdzeni – programowanie wielowątkowe</a:t>
            </a:r>
          </a:p>
          <a:p>
            <a:r>
              <a:rPr lang="pl-PL" dirty="0" smtClean="0"/>
              <a:t>Akceleracja, </a:t>
            </a:r>
            <a:r>
              <a:rPr lang="pl-PL" dirty="0" err="1" smtClean="0"/>
              <a:t>coprocessing</a:t>
            </a:r>
            <a:r>
              <a:rPr lang="pl-PL" dirty="0" smtClean="0"/>
              <a:t> (GPU, Xeon Phi)</a:t>
            </a:r>
          </a:p>
          <a:p>
            <a:r>
              <a:rPr lang="pl-PL" dirty="0" smtClean="0"/>
              <a:t>Programowanie rozproszone</a:t>
            </a:r>
          </a:p>
          <a:p>
            <a:endParaRPr lang="pl-PL" dirty="0" smtClean="0"/>
          </a:p>
          <a:p>
            <a:pPr lvl="1"/>
            <a:endParaRPr lang="pl-PL" dirty="0"/>
          </a:p>
        </p:txBody>
      </p:sp>
      <p:sp>
        <p:nvSpPr>
          <p:cNvPr id="4" name="pole tekstowe 3"/>
          <p:cNvSpPr txBox="1"/>
          <p:nvPr/>
        </p:nvSpPr>
        <p:spPr>
          <a:xfrm>
            <a:off x="3275856" y="6070343"/>
            <a:ext cx="10871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smtClean="0">
                <a:solidFill>
                  <a:schemeClr val="accent1"/>
                </a:solidFill>
              </a:rPr>
              <a:t>(NVIDIA)</a:t>
            </a:r>
            <a:endParaRPr lang="pl-PL" sz="2000" dirty="0">
              <a:solidFill>
                <a:schemeClr val="accent1"/>
              </a:solidFill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DD45-F7B1-4AD8-9C85-CC262A66D3B5}" type="slidenum">
              <a:rPr lang="pl-PL" smtClean="0"/>
              <a:t>10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78794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The </a:t>
            </a:r>
            <a:r>
              <a:rPr lang="pl-PL" dirty="0" err="1" smtClean="0"/>
              <a:t>Free</a:t>
            </a:r>
            <a:r>
              <a:rPr lang="pl-PL" dirty="0" smtClean="0"/>
              <a:t> Lunch </a:t>
            </a:r>
            <a:r>
              <a:rPr lang="pl-PL" dirty="0" err="1" smtClean="0"/>
              <a:t>is</a:t>
            </a:r>
            <a:r>
              <a:rPr lang="pl-PL" dirty="0" smtClean="0"/>
              <a:t> </a:t>
            </a:r>
            <a:r>
              <a:rPr lang="pl-PL" dirty="0" err="1" smtClean="0"/>
              <a:t>Over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pl-PL" i="1" dirty="0" smtClean="0"/>
          </a:p>
          <a:p>
            <a:pPr marL="0" indent="0" algn="ctr">
              <a:buNone/>
            </a:pPr>
            <a:endParaRPr lang="pl-PL" i="1" dirty="0"/>
          </a:p>
          <a:p>
            <a:pPr marL="0" indent="0" algn="ctr">
              <a:buNone/>
            </a:pPr>
            <a:r>
              <a:rPr lang="en-US" i="1" dirty="0" smtClean="0"/>
              <a:t>The free lunch is over.</a:t>
            </a:r>
            <a:r>
              <a:rPr lang="pl-PL" i="1" dirty="0" smtClean="0"/>
              <a:t/>
            </a:r>
            <a:br>
              <a:rPr lang="pl-PL" i="1" dirty="0" smtClean="0"/>
            </a:br>
            <a:r>
              <a:rPr lang="en-US" i="1" dirty="0" smtClean="0"/>
              <a:t>Now welcome to the hardware jungle.</a:t>
            </a:r>
            <a:endParaRPr lang="pl-PL" i="1" dirty="0" smtClean="0"/>
          </a:p>
          <a:p>
            <a:pPr marL="0" indent="0" algn="ctr">
              <a:buNone/>
            </a:pPr>
            <a:r>
              <a:rPr lang="pl-PL" dirty="0" smtClean="0">
                <a:solidFill>
                  <a:schemeClr val="accent1"/>
                </a:solidFill>
              </a:rPr>
              <a:t>(</a:t>
            </a:r>
            <a:r>
              <a:rPr lang="en-US" dirty="0" smtClean="0">
                <a:solidFill>
                  <a:schemeClr val="accent1"/>
                </a:solidFill>
              </a:rPr>
              <a:t>Herb Sutter</a:t>
            </a:r>
            <a:r>
              <a:rPr lang="pl-PL" dirty="0" smtClean="0">
                <a:solidFill>
                  <a:schemeClr val="accent1"/>
                </a:solidFill>
              </a:rPr>
              <a:t>)</a:t>
            </a:r>
          </a:p>
          <a:p>
            <a:pPr marL="0" indent="0" algn="ctr">
              <a:buNone/>
            </a:pPr>
            <a:endParaRPr lang="pl-PL" dirty="0" smtClean="0"/>
          </a:p>
        </p:txBody>
      </p:sp>
      <p:sp>
        <p:nvSpPr>
          <p:cNvPr id="4" name="pole tekstowe 3"/>
          <p:cNvSpPr txBox="1"/>
          <p:nvPr/>
        </p:nvSpPr>
        <p:spPr>
          <a:xfrm>
            <a:off x="323528" y="6093296"/>
            <a:ext cx="52358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smtClean="0"/>
              <a:t>„</a:t>
            </a:r>
            <a:r>
              <a:rPr lang="en-US" sz="2000" dirty="0" smtClean="0"/>
              <a:t>C++ and Beyond 2011: Herb Sutter - Why C++?</a:t>
            </a:r>
            <a:r>
              <a:rPr lang="pl-PL" sz="2000" dirty="0" smtClean="0"/>
              <a:t>”</a:t>
            </a:r>
            <a:endParaRPr lang="pl-PL" sz="2000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DD45-F7B1-4AD8-9C85-CC262A66D3B5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04371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 descr="E:\tmp\Laptop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5116538"/>
            <a:ext cx="1219610" cy="1219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The </a:t>
            </a:r>
            <a:r>
              <a:rPr lang="pl-PL" dirty="0" err="1" smtClean="0"/>
              <a:t>Free</a:t>
            </a:r>
            <a:r>
              <a:rPr lang="pl-PL" dirty="0" smtClean="0"/>
              <a:t> Lunch </a:t>
            </a:r>
            <a:r>
              <a:rPr lang="pl-PL" dirty="0" err="1" smtClean="0"/>
              <a:t>is</a:t>
            </a:r>
            <a:r>
              <a:rPr lang="pl-PL" dirty="0" smtClean="0"/>
              <a:t> </a:t>
            </a:r>
            <a:r>
              <a:rPr lang="pl-PL" dirty="0" err="1" smtClean="0"/>
              <a:t>Over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tabLst>
                <a:tab pos="4035425" algn="ctr"/>
                <a:tab pos="7980363" algn="r"/>
              </a:tabLst>
            </a:pPr>
            <a:r>
              <a:rPr lang="pl-PL" dirty="0" err="1" smtClean="0"/>
              <a:t>Perf</a:t>
            </a:r>
            <a:r>
              <a:rPr lang="pl-PL" dirty="0" smtClean="0"/>
              <a:t>/W	</a:t>
            </a:r>
            <a:r>
              <a:rPr lang="pl-PL" dirty="0" err="1" smtClean="0"/>
              <a:t>Perf</a:t>
            </a:r>
            <a:r>
              <a:rPr lang="pl-PL" dirty="0" smtClean="0"/>
              <a:t>/T	</a:t>
            </a:r>
            <a:r>
              <a:rPr lang="pl-PL" dirty="0" err="1" smtClean="0"/>
              <a:t>Perf</a:t>
            </a:r>
            <a:r>
              <a:rPr lang="pl-PL" dirty="0" smtClean="0"/>
              <a:t>/C</a:t>
            </a:r>
          </a:p>
          <a:p>
            <a:pPr marL="0" indent="0">
              <a:buNone/>
              <a:tabLst>
                <a:tab pos="4035425" algn="ctr"/>
                <a:tab pos="7980363" algn="r"/>
              </a:tabLst>
            </a:pPr>
            <a:endParaRPr lang="pl-PL" dirty="0"/>
          </a:p>
          <a:p>
            <a:pPr marL="0" indent="0">
              <a:buNone/>
              <a:tabLst>
                <a:tab pos="4035425" algn="ctr"/>
                <a:tab pos="7980363" algn="r"/>
              </a:tabLst>
            </a:pPr>
            <a:r>
              <a:rPr lang="pl-PL" dirty="0" smtClean="0"/>
              <a:t>	</a:t>
            </a:r>
            <a:r>
              <a:rPr lang="pl-PL" dirty="0" err="1" smtClean="0"/>
              <a:t>Perf</a:t>
            </a:r>
            <a:r>
              <a:rPr lang="pl-PL" dirty="0" smtClean="0"/>
              <a:t>/$</a:t>
            </a:r>
          </a:p>
        </p:txBody>
      </p:sp>
      <p:pic>
        <p:nvPicPr>
          <p:cNvPr id="1026" name="Picture 2" descr="E:\tmp\iPhon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328536"/>
            <a:ext cx="404437" cy="795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aaa-market.ru/wp-content/uploads/2013/08/4-31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9" y="4173937"/>
            <a:ext cx="1296144" cy="837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pctechnotes.com/wp-content/uploads/2010/12/buying-desktop-computer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979954"/>
            <a:ext cx="1826903" cy="1236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onaquietday.org/wp-content/uploads/2013/10/google-data-center-street-view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437673"/>
            <a:ext cx="3021604" cy="1686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Nawias klamrowy otwierający 4"/>
          <p:cNvSpPr/>
          <p:nvPr/>
        </p:nvSpPr>
        <p:spPr>
          <a:xfrm rot="5400000">
            <a:off x="4504064" y="-553627"/>
            <a:ext cx="332429" cy="8486099"/>
          </a:xfrm>
          <a:prstGeom prst="leftBrace">
            <a:avLst>
              <a:gd name="adj1" fmla="val 8333"/>
              <a:gd name="adj2" fmla="val 51423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" name="Łącznik prosty ze strzałką 6"/>
          <p:cNvCxnSpPr/>
          <p:nvPr/>
        </p:nvCxnSpPr>
        <p:spPr>
          <a:xfrm>
            <a:off x="1475656" y="2132856"/>
            <a:ext cx="2304256" cy="7920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ze strzałką 8"/>
          <p:cNvCxnSpPr/>
          <p:nvPr/>
        </p:nvCxnSpPr>
        <p:spPr>
          <a:xfrm>
            <a:off x="4549347" y="2132856"/>
            <a:ext cx="0" cy="64807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Łącznik prosty ze strzałką 10"/>
          <p:cNvCxnSpPr/>
          <p:nvPr/>
        </p:nvCxnSpPr>
        <p:spPr>
          <a:xfrm flipH="1">
            <a:off x="5301542" y="2132856"/>
            <a:ext cx="2366802" cy="7920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DD45-F7B1-4AD8-9C85-CC262A66D3B5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41837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tmp\Windows_XP_Ecolog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14758"/>
            <a:ext cx="5250103" cy="3143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Ekologia :)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54887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i="1" dirty="0"/>
              <a:t>My biggest contribution to the fight against global warming is C++’s efficiency: Just think if Google had to have twice as many server farms! Each uses as much energy as a small town. And it’s not just a factor of two… Efficiency is not just running fast or running bigger programs, it’s also running using less resources</a:t>
            </a:r>
            <a:r>
              <a:rPr lang="en-US" i="1" dirty="0" smtClean="0"/>
              <a:t>.</a:t>
            </a:r>
            <a:endParaRPr lang="pl-PL" i="1" dirty="0" smtClean="0"/>
          </a:p>
          <a:p>
            <a:pPr marL="0" indent="0" algn="r">
              <a:buNone/>
            </a:pPr>
            <a:r>
              <a:rPr lang="pl-PL" dirty="0">
                <a:solidFill>
                  <a:schemeClr val="accent1"/>
                </a:solidFill>
              </a:rPr>
              <a:t>(</a:t>
            </a:r>
            <a:r>
              <a:rPr lang="pl-PL" dirty="0" err="1">
                <a:solidFill>
                  <a:schemeClr val="accent1"/>
                </a:solidFill>
              </a:rPr>
              <a:t>Bjarne</a:t>
            </a:r>
            <a:r>
              <a:rPr lang="pl-PL" dirty="0">
                <a:solidFill>
                  <a:schemeClr val="accent1"/>
                </a:solidFill>
              </a:rPr>
              <a:t> </a:t>
            </a:r>
            <a:r>
              <a:rPr lang="pl-PL" dirty="0" err="1">
                <a:solidFill>
                  <a:schemeClr val="accent1"/>
                </a:solidFill>
              </a:rPr>
              <a:t>Stroustrup</a:t>
            </a:r>
            <a:r>
              <a:rPr lang="pl-PL" dirty="0" smtClean="0">
                <a:solidFill>
                  <a:schemeClr val="accent1"/>
                </a:solidFill>
              </a:rPr>
              <a:t>)</a:t>
            </a:r>
            <a:endParaRPr lang="pl-PL" dirty="0">
              <a:solidFill>
                <a:schemeClr val="accent1"/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DD45-F7B1-4AD8-9C85-CC262A66D3B5}" type="slidenum">
              <a:rPr lang="pl-PL" smtClean="0"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18464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Zastosowania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dirty="0" smtClean="0"/>
              <a:t>Zastosowania kodu natywnego</a:t>
            </a:r>
          </a:p>
          <a:p>
            <a:r>
              <a:rPr lang="pl-PL" dirty="0" smtClean="0"/>
              <a:t>Wydajność</a:t>
            </a:r>
          </a:p>
          <a:p>
            <a:pPr lvl="1"/>
            <a:r>
              <a:rPr lang="pl-PL" dirty="0" smtClean="0"/>
              <a:t>Szybkie przetwarzanie dużych ilości danych</a:t>
            </a:r>
          </a:p>
          <a:p>
            <a:pPr lvl="1"/>
            <a:r>
              <a:rPr lang="pl-PL" dirty="0" smtClean="0"/>
              <a:t>Pełna kontrola nad czasem wykonania</a:t>
            </a:r>
          </a:p>
          <a:p>
            <a:pPr marL="57150" indent="0">
              <a:buNone/>
            </a:pPr>
            <a:r>
              <a:rPr lang="pl-PL" dirty="0" smtClean="0">
                <a:solidFill>
                  <a:schemeClr val="accent1"/>
                </a:solidFill>
              </a:rPr>
              <a:t>Systemy czasu rzeczywistego</a:t>
            </a:r>
          </a:p>
          <a:p>
            <a:pPr marL="57150" indent="0">
              <a:buNone/>
            </a:pPr>
            <a:r>
              <a:rPr lang="pl-PL" dirty="0" smtClean="0">
                <a:solidFill>
                  <a:schemeClr val="accent1"/>
                </a:solidFill>
              </a:rPr>
              <a:t>Gry</a:t>
            </a:r>
          </a:p>
          <a:p>
            <a:pPr marL="57150" indent="0">
              <a:buNone/>
            </a:pPr>
            <a:r>
              <a:rPr lang="pl-PL" dirty="0" smtClean="0">
                <a:solidFill>
                  <a:schemeClr val="accent1"/>
                </a:solidFill>
              </a:rPr>
              <a:t>Systemy operacyjne</a:t>
            </a:r>
          </a:p>
          <a:p>
            <a:pPr marL="57150" indent="0">
              <a:buNone/>
            </a:pPr>
            <a:r>
              <a:rPr lang="pl-PL" dirty="0" smtClean="0">
                <a:solidFill>
                  <a:schemeClr val="accent1"/>
                </a:solidFill>
              </a:rPr>
              <a:t>Maszyny wirtualne</a:t>
            </a:r>
          </a:p>
        </p:txBody>
      </p:sp>
      <p:pic>
        <p:nvPicPr>
          <p:cNvPr id="1027" name="Picture 3" descr="E:\tmp\Crysis 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8569" y="4149080"/>
            <a:ext cx="4855432" cy="2732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DD45-F7B1-4AD8-9C85-CC262A66D3B5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81758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tmp\Xbox_36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996952"/>
            <a:ext cx="3252986" cy="342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Zastosowania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dirty="0" smtClean="0"/>
              <a:t>Zastosowania kodu natywnego</a:t>
            </a:r>
          </a:p>
          <a:p>
            <a:r>
              <a:rPr lang="pl-PL" dirty="0" smtClean="0"/>
              <a:t>Wydajność</a:t>
            </a:r>
          </a:p>
          <a:p>
            <a:r>
              <a:rPr lang="pl-PL" dirty="0" smtClean="0"/>
              <a:t>Ograniczone zasoby</a:t>
            </a:r>
          </a:p>
          <a:p>
            <a:pPr lvl="1"/>
            <a:r>
              <a:rPr lang="pl-PL" dirty="0" smtClean="0"/>
              <a:t>Z góry określony sprzęt</a:t>
            </a:r>
          </a:p>
          <a:p>
            <a:pPr lvl="1"/>
            <a:r>
              <a:rPr lang="pl-PL" dirty="0" smtClean="0"/>
              <a:t>Wolny procesor, mało pamięci</a:t>
            </a:r>
          </a:p>
          <a:p>
            <a:pPr marL="57150" indent="0">
              <a:buNone/>
            </a:pPr>
            <a:r>
              <a:rPr lang="pl-PL" dirty="0" smtClean="0">
                <a:solidFill>
                  <a:schemeClr val="accent1"/>
                </a:solidFill>
              </a:rPr>
              <a:t>Systemy wbudowane</a:t>
            </a:r>
          </a:p>
          <a:p>
            <a:pPr marL="57150" indent="0">
              <a:buNone/>
            </a:pPr>
            <a:r>
              <a:rPr lang="pl-PL" dirty="0" smtClean="0">
                <a:solidFill>
                  <a:schemeClr val="accent1"/>
                </a:solidFill>
              </a:rPr>
              <a:t>Urządzenia mobilne</a:t>
            </a:r>
          </a:p>
          <a:p>
            <a:pPr marL="57150" indent="0">
              <a:buNone/>
            </a:pPr>
            <a:r>
              <a:rPr lang="pl-PL" dirty="0" smtClean="0">
                <a:solidFill>
                  <a:schemeClr val="accent1"/>
                </a:solidFill>
              </a:rPr>
              <a:t>Konsole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DD45-F7B1-4AD8-9C85-CC262A66D3B5}" type="slidenum">
              <a:rPr lang="pl-PL" smtClean="0"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80247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Zastosowania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45603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dirty="0" smtClean="0"/>
              <a:t>Zastosowania kodu natywnego</a:t>
            </a:r>
          </a:p>
          <a:p>
            <a:r>
              <a:rPr lang="pl-PL" dirty="0" smtClean="0"/>
              <a:t>Wydajność</a:t>
            </a:r>
          </a:p>
          <a:p>
            <a:r>
              <a:rPr lang="pl-PL" dirty="0" smtClean="0"/>
              <a:t>Ograniczone zasoby</a:t>
            </a:r>
          </a:p>
          <a:p>
            <a:r>
              <a:rPr lang="pl-PL" dirty="0" smtClean="0"/>
              <a:t>Niski poziom</a:t>
            </a:r>
          </a:p>
          <a:p>
            <a:pPr marL="57150" indent="0">
              <a:buNone/>
            </a:pPr>
            <a:endParaRPr lang="pl-PL" dirty="0" smtClean="0"/>
          </a:p>
          <a:p>
            <a:pPr marL="57150" indent="0">
              <a:buNone/>
            </a:pPr>
            <a:r>
              <a:rPr lang="pl-PL" dirty="0" smtClean="0">
                <a:solidFill>
                  <a:schemeClr val="accent1"/>
                </a:solidFill>
              </a:rPr>
              <a:t>Sterowniki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437112"/>
            <a:ext cx="1019175" cy="123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DD45-F7B1-4AD8-9C85-CC262A66D3B5}" type="slidenum">
              <a:rPr lang="pl-PL" smtClean="0"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4274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 czym napisano...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K</a:t>
            </a:r>
            <a:r>
              <a:rPr lang="pl-PL" dirty="0" smtClean="0"/>
              <a:t>orzystamy z:</a:t>
            </a:r>
          </a:p>
          <a:p>
            <a:pPr lvl="1"/>
            <a:r>
              <a:rPr lang="pl-PL" dirty="0" smtClean="0">
                <a:solidFill>
                  <a:schemeClr val="accent1"/>
                </a:solidFill>
              </a:rPr>
              <a:t>Języków skryptowych</a:t>
            </a:r>
            <a:r>
              <a:rPr lang="pl-PL" dirty="0" smtClean="0"/>
              <a:t> (np. </a:t>
            </a:r>
            <a:r>
              <a:rPr lang="pl-PL" dirty="0" err="1" smtClean="0"/>
              <a:t>Python</a:t>
            </a:r>
            <a:r>
              <a:rPr lang="pl-PL" dirty="0" smtClean="0"/>
              <a:t>)</a:t>
            </a:r>
          </a:p>
          <a:p>
            <a:pPr lvl="1"/>
            <a:r>
              <a:rPr lang="pl-PL" dirty="0" smtClean="0">
                <a:solidFill>
                  <a:schemeClr val="accent1"/>
                </a:solidFill>
              </a:rPr>
              <a:t>Języków opisu</a:t>
            </a:r>
            <a:r>
              <a:rPr lang="pl-PL" dirty="0" smtClean="0"/>
              <a:t> (np. XML)</a:t>
            </a:r>
          </a:p>
          <a:p>
            <a:pPr lvl="1"/>
            <a:r>
              <a:rPr lang="pl-PL" dirty="0" smtClean="0">
                <a:solidFill>
                  <a:schemeClr val="accent1"/>
                </a:solidFill>
              </a:rPr>
              <a:t>Baz danych </a:t>
            </a:r>
            <a:r>
              <a:rPr lang="pl-PL" dirty="0" smtClean="0"/>
              <a:t>(np. </a:t>
            </a:r>
            <a:r>
              <a:rPr lang="pl-PL" dirty="0" err="1" smtClean="0"/>
              <a:t>MySQL</a:t>
            </a:r>
            <a:r>
              <a:rPr lang="pl-PL" dirty="0" smtClean="0"/>
              <a:t>)</a:t>
            </a:r>
          </a:p>
          <a:p>
            <a:pPr lvl="1"/>
            <a:r>
              <a:rPr lang="pl-PL" dirty="0">
                <a:solidFill>
                  <a:schemeClr val="accent1"/>
                </a:solidFill>
              </a:rPr>
              <a:t>Serwerów</a:t>
            </a:r>
            <a:r>
              <a:rPr lang="pl-PL" dirty="0"/>
              <a:t> (np. Apache</a:t>
            </a:r>
            <a:r>
              <a:rPr lang="pl-PL" dirty="0" smtClean="0"/>
              <a:t>), </a:t>
            </a:r>
            <a:r>
              <a:rPr lang="pl-PL" dirty="0" err="1" smtClean="0">
                <a:solidFill>
                  <a:schemeClr val="accent1"/>
                </a:solidFill>
              </a:rPr>
              <a:t>frameworków</a:t>
            </a:r>
            <a:r>
              <a:rPr lang="pl-PL" dirty="0" smtClean="0"/>
              <a:t>, ...</a:t>
            </a:r>
          </a:p>
          <a:p>
            <a:pPr lvl="1"/>
            <a:endParaRPr lang="pl-PL" dirty="0" smtClean="0"/>
          </a:p>
          <a:p>
            <a:r>
              <a:rPr lang="pl-PL" dirty="0" smtClean="0"/>
              <a:t>W czym napisano ich obsługę?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DD45-F7B1-4AD8-9C85-CC262A66D3B5}" type="slidenum">
              <a:rPr lang="pl-PL" smtClean="0"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60716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 czym napisano...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>
                <a:solidFill>
                  <a:schemeClr val="accent1"/>
                </a:solidFill>
              </a:rPr>
              <a:t>Biblioteki</a:t>
            </a:r>
            <a:r>
              <a:rPr lang="pl-PL" dirty="0" smtClean="0"/>
              <a:t> często są napisane w C lub C++</a:t>
            </a:r>
          </a:p>
          <a:p>
            <a:r>
              <a:rPr lang="pl-PL" dirty="0" smtClean="0"/>
              <a:t>API dla Java, </a:t>
            </a:r>
            <a:r>
              <a:rPr lang="pl-PL" dirty="0" err="1" smtClean="0"/>
              <a:t>Python</a:t>
            </a:r>
            <a:r>
              <a:rPr lang="pl-PL" dirty="0" smtClean="0"/>
              <a:t> itp. jest tylko </a:t>
            </a:r>
            <a:r>
              <a:rPr lang="pl-PL" dirty="0" err="1" smtClean="0"/>
              <a:t>wrapperem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DD45-F7B1-4AD8-9C85-CC262A66D3B5}" type="slidenum">
              <a:rPr lang="pl-PL" smtClean="0"/>
              <a:t>18</a:t>
            </a:fld>
            <a:endParaRPr lang="pl-PL"/>
          </a:p>
        </p:txBody>
      </p:sp>
      <p:pic>
        <p:nvPicPr>
          <p:cNvPr id="2050" name="Picture 2" descr="E:\tmp\Earth Co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086" y="3066256"/>
            <a:ext cx="3791744" cy="3791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8934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Rynek pracy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l-PL" dirty="0" smtClean="0"/>
              <a:t>Programista C/C++: </a:t>
            </a:r>
            <a:r>
              <a:rPr lang="pl-PL" dirty="0" smtClean="0">
                <a:solidFill>
                  <a:schemeClr val="accent1"/>
                </a:solidFill>
              </a:rPr>
              <a:t>Branża</a:t>
            </a:r>
          </a:p>
          <a:p>
            <a:pPr marL="0" indent="0">
              <a:buNone/>
              <a:tabLst>
                <a:tab pos="4310063" algn="l"/>
              </a:tabLst>
            </a:pPr>
            <a:r>
              <a:rPr lang="pl-PL" dirty="0" smtClean="0"/>
              <a:t>* Systemy biznesowe	* Branża finansowa</a:t>
            </a:r>
          </a:p>
          <a:p>
            <a:pPr marL="0" indent="0">
              <a:buNone/>
              <a:tabLst>
                <a:tab pos="4310063" algn="l"/>
              </a:tabLst>
            </a:pPr>
            <a:r>
              <a:rPr lang="pl-PL" dirty="0" smtClean="0"/>
              <a:t>* Przetwarzanie </a:t>
            </a:r>
            <a:r>
              <a:rPr lang="pl-PL" dirty="0"/>
              <a:t>i analiza </a:t>
            </a:r>
            <a:r>
              <a:rPr lang="pl-PL" dirty="0" smtClean="0"/>
              <a:t>danych</a:t>
            </a:r>
          </a:p>
          <a:p>
            <a:pPr marL="0" indent="0">
              <a:buNone/>
              <a:tabLst>
                <a:tab pos="4310063" algn="l"/>
              </a:tabLst>
            </a:pPr>
            <a:r>
              <a:rPr lang="pl-PL" dirty="0" smtClean="0"/>
              <a:t>* Systemy wbudowane</a:t>
            </a:r>
          </a:p>
          <a:p>
            <a:pPr marL="0" indent="0">
              <a:buNone/>
              <a:tabLst>
                <a:tab pos="4310063" algn="l"/>
              </a:tabLst>
            </a:pPr>
            <a:r>
              <a:rPr lang="pl-PL" dirty="0" smtClean="0"/>
              <a:t>* Telekomunikacja, np. sieci komórkowe</a:t>
            </a:r>
          </a:p>
          <a:p>
            <a:pPr marL="0" indent="0">
              <a:buNone/>
              <a:tabLst>
                <a:tab pos="4310063" algn="l"/>
              </a:tabLst>
            </a:pPr>
            <a:r>
              <a:rPr lang="pl-PL" dirty="0" smtClean="0"/>
              <a:t>* CAD/CAM	* Grafika komputerowa</a:t>
            </a:r>
          </a:p>
          <a:p>
            <a:pPr marL="0" indent="0">
              <a:buNone/>
              <a:tabLst>
                <a:tab pos="4310063" algn="l"/>
              </a:tabLst>
            </a:pPr>
            <a:r>
              <a:rPr lang="pl-PL" dirty="0" smtClean="0"/>
              <a:t>* Techniki telewizyjne	* Gry</a:t>
            </a:r>
          </a:p>
          <a:p>
            <a:pPr marL="0" indent="0">
              <a:buNone/>
              <a:tabLst>
                <a:tab pos="4310063" algn="l"/>
              </a:tabLst>
            </a:pPr>
            <a:endParaRPr lang="pl-PL" dirty="0" smtClean="0"/>
          </a:p>
          <a:p>
            <a:pPr marL="0" indent="0">
              <a:buNone/>
              <a:tabLst>
                <a:tab pos="4310063" algn="l"/>
              </a:tabLst>
            </a:pPr>
            <a:r>
              <a:rPr lang="pl-PL" dirty="0"/>
              <a:t>Wniosek: </a:t>
            </a:r>
            <a:r>
              <a:rPr lang="pl-PL" dirty="0" smtClean="0">
                <a:solidFill>
                  <a:schemeClr val="accent1"/>
                </a:solidFill>
              </a:rPr>
              <a:t>Zagadnienia niskopoziomowe</a:t>
            </a:r>
          </a:p>
          <a:p>
            <a:pPr>
              <a:tabLst>
                <a:tab pos="4310063" algn="l"/>
              </a:tabLst>
            </a:pPr>
            <a:r>
              <a:rPr lang="pl-PL" dirty="0" smtClean="0"/>
              <a:t>Bliżej danych, sprzętu</a:t>
            </a:r>
          </a:p>
          <a:p>
            <a:pPr>
              <a:tabLst>
                <a:tab pos="4310063" algn="l"/>
              </a:tabLst>
            </a:pPr>
            <a:r>
              <a:rPr lang="pl-PL" dirty="0" smtClean="0"/>
              <a:t>Dalej od interfejsu użytkownika, stron WWW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DD45-F7B1-4AD8-9C85-CC262A66D3B5}" type="slidenum">
              <a:rPr lang="pl-PL" smtClean="0"/>
              <a:t>19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61137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Rynek pracy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Programista C/C</a:t>
            </a:r>
            <a:r>
              <a:rPr lang="pl-PL" dirty="0" smtClean="0"/>
              <a:t>++:</a:t>
            </a:r>
            <a:r>
              <a:rPr lang="pl-PL" dirty="0" smtClean="0">
                <a:solidFill>
                  <a:schemeClr val="accent1"/>
                </a:solidFill>
              </a:rPr>
              <a:t> Wymagania</a:t>
            </a:r>
          </a:p>
        </p:txBody>
      </p:sp>
      <p:pic>
        <p:nvPicPr>
          <p:cNvPr id="1026" name="Picture 2" descr="D:\Doc\Piszac kod natywny C++\Jobs_tag_clou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654" y="2286794"/>
            <a:ext cx="7686675" cy="293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le tekstowe 3"/>
          <p:cNvSpPr txBox="1"/>
          <p:nvPr/>
        </p:nvSpPr>
        <p:spPr>
          <a:xfrm>
            <a:off x="467544" y="5517232"/>
            <a:ext cx="80648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smtClean="0"/>
              <a:t>Oraz oczywiście:</a:t>
            </a:r>
          </a:p>
          <a:p>
            <a:pPr>
              <a:tabLst>
                <a:tab pos="4125913" algn="l"/>
              </a:tabLst>
            </a:pPr>
            <a:r>
              <a:rPr lang="pl-PL" sz="2000" dirty="0" smtClean="0"/>
              <a:t>- Wykształcenie	- Umiejętności miękkie</a:t>
            </a:r>
          </a:p>
          <a:p>
            <a:pPr>
              <a:tabLst>
                <a:tab pos="4125913" algn="l"/>
              </a:tabLst>
            </a:pPr>
            <a:r>
              <a:rPr lang="pl-PL" sz="2000" dirty="0" smtClean="0"/>
              <a:t>- Język angielski	- Relokacja, wyjazdy</a:t>
            </a:r>
            <a:endParaRPr lang="pl-PL" sz="2000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DD45-F7B1-4AD8-9C85-CC262A66D3B5}" type="slidenum">
              <a:rPr lang="pl-PL" smtClean="0"/>
              <a:t>20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68787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Zarządzanie pamięcią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Wskaźniki, brak </a:t>
            </a:r>
            <a:r>
              <a:rPr lang="pl-PL" dirty="0" err="1" smtClean="0">
                <a:solidFill>
                  <a:schemeClr val="accent1"/>
                </a:solidFill>
              </a:rPr>
              <a:t>garbage</a:t>
            </a:r>
            <a:r>
              <a:rPr lang="pl-PL" dirty="0" smtClean="0">
                <a:solidFill>
                  <a:schemeClr val="accent1"/>
                </a:solidFill>
              </a:rPr>
              <a:t> </a:t>
            </a:r>
            <a:r>
              <a:rPr lang="pl-PL" dirty="0" err="1" smtClean="0">
                <a:solidFill>
                  <a:schemeClr val="accent1"/>
                </a:solidFill>
              </a:rPr>
              <a:t>collectora</a:t>
            </a:r>
            <a:endParaRPr lang="pl-PL" dirty="0" smtClean="0">
              <a:solidFill>
                <a:schemeClr val="accent1"/>
              </a:solidFill>
            </a:endParaRPr>
          </a:p>
          <a:p>
            <a:pPr lvl="1"/>
            <a:r>
              <a:rPr lang="pl-PL" dirty="0" smtClean="0"/>
              <a:t>Trzeba samemu alokować i zwalniać pamięć</a:t>
            </a:r>
          </a:p>
          <a:p>
            <a:pPr lvl="1"/>
            <a:r>
              <a:rPr lang="pl-PL" dirty="0" smtClean="0"/>
              <a:t>Błędy ochrony pamięci, wycieki pamięci</a:t>
            </a:r>
          </a:p>
        </p:txBody>
      </p:sp>
      <p:pic>
        <p:nvPicPr>
          <p:cNvPr id="4099" name="Picture 3" descr="E:\tmp\Segmentation faul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6007422"/>
            <a:ext cx="2772987" cy="334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E:\tmp\Niedozwolona operacj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434980"/>
            <a:ext cx="4035165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E:\tmp\250px-Operation_Upshot-Knothole_-_Badger_00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5791" y="3717032"/>
            <a:ext cx="2385005" cy="2032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DD45-F7B1-4AD8-9C85-CC262A66D3B5}" type="slidenum">
              <a:rPr lang="pl-PL" smtClean="0"/>
              <a:t>21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6765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Zarządzanie pamięcią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Wskaźniki, </a:t>
            </a:r>
            <a:r>
              <a:rPr lang="pl-PL" dirty="0"/>
              <a:t>b</a:t>
            </a:r>
            <a:r>
              <a:rPr lang="pl-PL" dirty="0" smtClean="0"/>
              <a:t>rak </a:t>
            </a:r>
            <a:r>
              <a:rPr lang="pl-PL" dirty="0" err="1" smtClean="0">
                <a:solidFill>
                  <a:schemeClr val="accent1"/>
                </a:solidFill>
              </a:rPr>
              <a:t>garbage</a:t>
            </a:r>
            <a:r>
              <a:rPr lang="pl-PL" dirty="0" smtClean="0">
                <a:solidFill>
                  <a:schemeClr val="accent1"/>
                </a:solidFill>
              </a:rPr>
              <a:t> </a:t>
            </a:r>
            <a:r>
              <a:rPr lang="pl-PL" dirty="0" err="1" smtClean="0">
                <a:solidFill>
                  <a:schemeClr val="accent1"/>
                </a:solidFill>
              </a:rPr>
              <a:t>collectora</a:t>
            </a:r>
            <a:endParaRPr lang="pl-PL" dirty="0" smtClean="0">
              <a:solidFill>
                <a:schemeClr val="accent1"/>
              </a:solidFill>
            </a:endParaRPr>
          </a:p>
          <a:p>
            <a:pPr lvl="1"/>
            <a:r>
              <a:rPr lang="pl-PL" dirty="0" smtClean="0"/>
              <a:t>Trzeba samemu alokować i zwalniać pamięć</a:t>
            </a:r>
          </a:p>
          <a:p>
            <a:pPr lvl="1"/>
            <a:r>
              <a:rPr lang="pl-PL" dirty="0" smtClean="0"/>
              <a:t>Błędy ochrony pamięci, wycieki pamięci</a:t>
            </a:r>
          </a:p>
          <a:p>
            <a:r>
              <a:rPr lang="pl-PL" dirty="0" smtClean="0"/>
              <a:t>Błędy w praktyce wcale nie tak częste</a:t>
            </a:r>
          </a:p>
          <a:p>
            <a:pPr lvl="1"/>
            <a:r>
              <a:rPr lang="pl-PL" dirty="0" smtClean="0"/>
              <a:t>Dobre praktyki, np. inicjalizacja zmiennych</a:t>
            </a:r>
          </a:p>
          <a:p>
            <a:pPr lvl="1"/>
            <a:r>
              <a:rPr lang="pl-PL" dirty="0" smtClean="0"/>
              <a:t>Przemyślany czas życia i własność obiektów</a:t>
            </a:r>
          </a:p>
          <a:p>
            <a:pPr lvl="1"/>
            <a:r>
              <a:rPr lang="pl-PL" dirty="0" smtClean="0"/>
              <a:t>Inteligentne wskaźniki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611560" y="5711824"/>
            <a:ext cx="7560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smtClean="0">
                <a:solidFill>
                  <a:schemeClr val="accent1"/>
                </a:solidFill>
              </a:rPr>
              <a:t>auto </a:t>
            </a:r>
            <a:r>
              <a:rPr lang="pl-PL" sz="2000" dirty="0" err="1" smtClean="0">
                <a:solidFill>
                  <a:schemeClr val="accent1"/>
                </a:solidFill>
              </a:rPr>
              <a:t>client</a:t>
            </a:r>
            <a:r>
              <a:rPr lang="pl-PL" sz="2000" dirty="0" smtClean="0">
                <a:solidFill>
                  <a:schemeClr val="accent1"/>
                </a:solidFill>
              </a:rPr>
              <a:t> = </a:t>
            </a:r>
            <a:r>
              <a:rPr lang="pl-PL" sz="2000" dirty="0" err="1" smtClean="0">
                <a:solidFill>
                  <a:schemeClr val="accent1"/>
                </a:solidFill>
              </a:rPr>
              <a:t>std</a:t>
            </a:r>
            <a:r>
              <a:rPr lang="pl-PL" sz="2000" dirty="0" smtClean="0">
                <a:solidFill>
                  <a:schemeClr val="accent1"/>
                </a:solidFill>
              </a:rPr>
              <a:t>::</a:t>
            </a:r>
            <a:r>
              <a:rPr lang="pl-PL" sz="2000" dirty="0" err="1" smtClean="0">
                <a:solidFill>
                  <a:schemeClr val="accent1"/>
                </a:solidFill>
              </a:rPr>
              <a:t>make_shared</a:t>
            </a:r>
            <a:r>
              <a:rPr lang="pl-PL" sz="2000" dirty="0" smtClean="0">
                <a:solidFill>
                  <a:schemeClr val="accent1"/>
                </a:solidFill>
              </a:rPr>
              <a:t>&lt;</a:t>
            </a:r>
            <a:r>
              <a:rPr lang="pl-PL" sz="2000" dirty="0" err="1" smtClean="0">
                <a:solidFill>
                  <a:schemeClr val="accent1"/>
                </a:solidFill>
              </a:rPr>
              <a:t>CClient</a:t>
            </a:r>
            <a:r>
              <a:rPr lang="pl-PL" sz="2000" dirty="0" smtClean="0">
                <a:solidFill>
                  <a:schemeClr val="accent1"/>
                </a:solidFill>
              </a:rPr>
              <a:t>&gt;(</a:t>
            </a:r>
            <a:r>
              <a:rPr lang="pl-PL" sz="2000" dirty="0" err="1" smtClean="0">
                <a:solidFill>
                  <a:schemeClr val="accent1"/>
                </a:solidFill>
              </a:rPr>
              <a:t>name</a:t>
            </a:r>
            <a:r>
              <a:rPr lang="pl-PL" sz="2000" dirty="0" smtClean="0">
                <a:solidFill>
                  <a:schemeClr val="accent1"/>
                </a:solidFill>
              </a:rPr>
              <a:t>, </a:t>
            </a:r>
            <a:r>
              <a:rPr lang="pl-PL" sz="2000" dirty="0" err="1" smtClean="0">
                <a:solidFill>
                  <a:schemeClr val="accent1"/>
                </a:solidFill>
              </a:rPr>
              <a:t>address</a:t>
            </a:r>
            <a:r>
              <a:rPr lang="pl-PL" sz="2000" dirty="0" smtClean="0">
                <a:solidFill>
                  <a:schemeClr val="accent1"/>
                </a:solidFill>
              </a:rPr>
              <a:t>, </a:t>
            </a:r>
            <a:r>
              <a:rPr lang="pl-PL" sz="2000" dirty="0" err="1" smtClean="0">
                <a:solidFill>
                  <a:schemeClr val="accent1"/>
                </a:solidFill>
              </a:rPr>
              <a:t>phone</a:t>
            </a:r>
            <a:r>
              <a:rPr lang="pl-PL" sz="2000" dirty="0" smtClean="0">
                <a:solidFill>
                  <a:schemeClr val="accent1"/>
                </a:solidFill>
              </a:rPr>
              <a:t>);</a:t>
            </a:r>
            <a:endParaRPr lang="pl-PL" sz="2000" dirty="0">
              <a:solidFill>
                <a:schemeClr val="accent1"/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DD45-F7B1-4AD8-9C85-CC262A66D3B5}" type="slidenum">
              <a:rPr lang="pl-PL" smtClean="0"/>
              <a:t>22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43003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Zarządzanie pamięcią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rmAutofit/>
          </a:bodyPr>
          <a:lstStyle/>
          <a:p>
            <a:r>
              <a:rPr lang="pl-PL" dirty="0"/>
              <a:t>Wskaźniki, brak </a:t>
            </a:r>
            <a:r>
              <a:rPr lang="pl-PL" dirty="0" err="1" smtClean="0">
                <a:solidFill>
                  <a:schemeClr val="accent1"/>
                </a:solidFill>
              </a:rPr>
              <a:t>garbage</a:t>
            </a:r>
            <a:r>
              <a:rPr lang="pl-PL" dirty="0" smtClean="0">
                <a:solidFill>
                  <a:schemeClr val="accent1"/>
                </a:solidFill>
              </a:rPr>
              <a:t> </a:t>
            </a:r>
            <a:r>
              <a:rPr lang="pl-PL" dirty="0" err="1" smtClean="0">
                <a:solidFill>
                  <a:schemeClr val="accent1"/>
                </a:solidFill>
              </a:rPr>
              <a:t>collectora</a:t>
            </a:r>
            <a:endParaRPr lang="pl-PL" dirty="0" smtClean="0">
              <a:solidFill>
                <a:schemeClr val="accent1"/>
              </a:solidFill>
            </a:endParaRPr>
          </a:p>
          <a:p>
            <a:pPr lvl="1"/>
            <a:r>
              <a:rPr lang="pl-PL" dirty="0" smtClean="0"/>
              <a:t>Trzeba samemu alokować i zwalniać pamięć</a:t>
            </a:r>
          </a:p>
          <a:p>
            <a:pPr lvl="1"/>
            <a:r>
              <a:rPr lang="pl-PL" dirty="0" smtClean="0"/>
              <a:t>Błędy ochrony pamięci, wycieki pamięci</a:t>
            </a:r>
          </a:p>
          <a:p>
            <a:r>
              <a:rPr lang="pl-PL" dirty="0"/>
              <a:t>Błędy </a:t>
            </a:r>
            <a:r>
              <a:rPr lang="pl-PL" dirty="0" smtClean="0"/>
              <a:t>w praktyce wcale nie tak częste</a:t>
            </a:r>
          </a:p>
          <a:p>
            <a:pPr lvl="1"/>
            <a:r>
              <a:rPr lang="pl-PL" dirty="0" smtClean="0"/>
              <a:t>Dobre praktyki, np. inicjalizacja zmiennych</a:t>
            </a:r>
          </a:p>
          <a:p>
            <a:pPr lvl="1"/>
            <a:r>
              <a:rPr lang="pl-PL" dirty="0" smtClean="0"/>
              <a:t>Przemyślany czas życia i własność obiektów</a:t>
            </a:r>
          </a:p>
          <a:p>
            <a:pPr lvl="1"/>
            <a:r>
              <a:rPr lang="pl-PL" dirty="0" smtClean="0"/>
              <a:t>Inteligentne wskaźniki</a:t>
            </a:r>
          </a:p>
          <a:p>
            <a:r>
              <a:rPr lang="pl-PL" dirty="0" smtClean="0"/>
              <a:t>W językach zarządzanych też są podobne błędy</a:t>
            </a:r>
            <a:endParaRPr lang="pl-PL" dirty="0"/>
          </a:p>
        </p:txBody>
      </p:sp>
      <p:pic>
        <p:nvPicPr>
          <p:cNvPr id="4098" name="Picture 2" descr="http://www-01.ibm.com/support/docview.wss?uid=swg21259278&amp;aid=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98" y="3429000"/>
            <a:ext cx="4212465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DD45-F7B1-4AD8-9C85-CC262A66D3B5}" type="slidenum">
              <a:rPr lang="pl-PL" smtClean="0"/>
              <a:t>23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43003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Programowanie obiektowe?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6123317" cy="4925144"/>
          </a:xfrm>
        </p:spPr>
        <p:txBody>
          <a:bodyPr>
            <a:normAutofit fontScale="77500" lnSpcReduction="20000"/>
          </a:bodyPr>
          <a:lstStyle/>
          <a:p>
            <a:r>
              <a:rPr lang="pl-PL" dirty="0" smtClean="0"/>
              <a:t>Klasy reprezentują pojęcia z dziedziny problemu</a:t>
            </a:r>
          </a:p>
          <a:p>
            <a:r>
              <a:rPr lang="pl-PL" dirty="0" smtClean="0"/>
              <a:t>Program składa się z powiązanych obiektów</a:t>
            </a:r>
          </a:p>
          <a:p>
            <a:r>
              <a:rPr lang="pl-PL" dirty="0" smtClean="0"/>
              <a:t>Obiekty mają stan (pola)</a:t>
            </a:r>
          </a:p>
          <a:p>
            <a:r>
              <a:rPr lang="pl-PL" dirty="0" smtClean="0"/>
              <a:t>Obiekty przesyłają komunikaty (wywołują metody)</a:t>
            </a:r>
          </a:p>
          <a:p>
            <a:r>
              <a:rPr lang="pl-PL" dirty="0" smtClean="0"/>
              <a:t>Enkapsulacja, dziedziczenie, polimorfizm</a:t>
            </a:r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r>
              <a:rPr lang="pl-PL" dirty="0" smtClean="0">
                <a:solidFill>
                  <a:schemeClr val="accent1"/>
                </a:solidFill>
              </a:rPr>
              <a:t>Warstwy abstrakcji, gettery, </a:t>
            </a:r>
            <a:r>
              <a:rPr lang="pl-PL" dirty="0" err="1" smtClean="0">
                <a:solidFill>
                  <a:schemeClr val="accent1"/>
                </a:solidFill>
              </a:rPr>
              <a:t>settery</a:t>
            </a:r>
            <a:r>
              <a:rPr lang="pl-PL" dirty="0" smtClean="0">
                <a:solidFill>
                  <a:schemeClr val="accent1"/>
                </a:solidFill>
              </a:rPr>
              <a:t>, wzorce projektowe, singleton, </a:t>
            </a:r>
            <a:r>
              <a:rPr lang="pl-PL" dirty="0" err="1" smtClean="0">
                <a:solidFill>
                  <a:schemeClr val="accent1"/>
                </a:solidFill>
              </a:rPr>
              <a:t>wrapper</a:t>
            </a:r>
            <a:r>
              <a:rPr lang="pl-PL" dirty="0" smtClean="0">
                <a:solidFill>
                  <a:schemeClr val="accent1"/>
                </a:solidFill>
              </a:rPr>
              <a:t>, manager, </a:t>
            </a:r>
            <a:r>
              <a:rPr lang="pl-PL" dirty="0" err="1" smtClean="0">
                <a:solidFill>
                  <a:schemeClr val="accent1"/>
                </a:solidFill>
              </a:rPr>
              <a:t>helper</a:t>
            </a:r>
            <a:r>
              <a:rPr lang="pl-PL" dirty="0" smtClean="0">
                <a:solidFill>
                  <a:schemeClr val="accent1"/>
                </a:solidFill>
              </a:rPr>
              <a:t>, </a:t>
            </a:r>
            <a:r>
              <a:rPr lang="pl-PL" dirty="0" err="1" smtClean="0">
                <a:solidFill>
                  <a:schemeClr val="accent1"/>
                </a:solidFill>
              </a:rPr>
              <a:t>listener</a:t>
            </a:r>
            <a:r>
              <a:rPr lang="pl-PL" dirty="0" smtClean="0">
                <a:solidFill>
                  <a:schemeClr val="accent1"/>
                </a:solidFill>
              </a:rPr>
              <a:t>, </a:t>
            </a:r>
            <a:r>
              <a:rPr lang="pl-PL" dirty="0" err="1" smtClean="0">
                <a:solidFill>
                  <a:schemeClr val="accent1"/>
                </a:solidFill>
              </a:rPr>
              <a:t>observer</a:t>
            </a:r>
            <a:r>
              <a:rPr lang="pl-PL" dirty="0" smtClean="0">
                <a:solidFill>
                  <a:schemeClr val="accent1"/>
                </a:solidFill>
              </a:rPr>
              <a:t>, </a:t>
            </a:r>
            <a:r>
              <a:rPr lang="pl-PL" dirty="0" err="1" smtClean="0">
                <a:solidFill>
                  <a:schemeClr val="accent1"/>
                </a:solidFill>
              </a:rPr>
              <a:t>locker</a:t>
            </a:r>
            <a:r>
              <a:rPr lang="pl-PL" dirty="0" smtClean="0">
                <a:solidFill>
                  <a:schemeClr val="accent1"/>
                </a:solidFill>
              </a:rPr>
              <a:t>, *er...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DD45-F7B1-4AD8-9C85-CC262A66D3B5}" type="slidenum">
              <a:rPr lang="pl-PL" smtClean="0"/>
              <a:t>24</a:t>
            </a:fld>
            <a:endParaRPr lang="pl-PL"/>
          </a:p>
        </p:txBody>
      </p:sp>
      <p:sp>
        <p:nvSpPr>
          <p:cNvPr id="29" name="Prostokąt 28"/>
          <p:cNvSpPr/>
          <p:nvPr/>
        </p:nvSpPr>
        <p:spPr>
          <a:xfrm>
            <a:off x="7156581" y="2336371"/>
            <a:ext cx="648072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0" name="Prostokąt 29"/>
          <p:cNvSpPr/>
          <p:nvPr/>
        </p:nvSpPr>
        <p:spPr>
          <a:xfrm>
            <a:off x="7588629" y="2696411"/>
            <a:ext cx="648072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1" name="Prostokąt 30"/>
          <p:cNvSpPr/>
          <p:nvPr/>
        </p:nvSpPr>
        <p:spPr>
          <a:xfrm>
            <a:off x="7156581" y="3056451"/>
            <a:ext cx="648072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2" name="Prostokąt 31"/>
          <p:cNvSpPr/>
          <p:nvPr/>
        </p:nvSpPr>
        <p:spPr>
          <a:xfrm>
            <a:off x="7876661" y="3416491"/>
            <a:ext cx="648072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cxnSp>
        <p:nvCxnSpPr>
          <p:cNvPr id="33" name="Łącznik prosty ze strzałką 32"/>
          <p:cNvCxnSpPr>
            <a:endCxn id="29" idx="1"/>
          </p:cNvCxnSpPr>
          <p:nvPr/>
        </p:nvCxnSpPr>
        <p:spPr>
          <a:xfrm flipV="1">
            <a:off x="5500397" y="2444383"/>
            <a:ext cx="1656184" cy="61206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Łącznik prosty ze strzałką 33"/>
          <p:cNvCxnSpPr>
            <a:endCxn id="30" idx="1"/>
          </p:cNvCxnSpPr>
          <p:nvPr/>
        </p:nvCxnSpPr>
        <p:spPr>
          <a:xfrm flipV="1">
            <a:off x="5500397" y="2804423"/>
            <a:ext cx="2088232" cy="25202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Łącznik prosty ze strzałką 34"/>
          <p:cNvCxnSpPr>
            <a:endCxn id="31" idx="1"/>
          </p:cNvCxnSpPr>
          <p:nvPr/>
        </p:nvCxnSpPr>
        <p:spPr>
          <a:xfrm>
            <a:off x="5500397" y="3056451"/>
            <a:ext cx="1656184" cy="10801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Łącznik prosty ze strzałką 35"/>
          <p:cNvCxnSpPr>
            <a:endCxn id="32" idx="1"/>
          </p:cNvCxnSpPr>
          <p:nvPr/>
        </p:nvCxnSpPr>
        <p:spPr>
          <a:xfrm>
            <a:off x="5500397" y="3056451"/>
            <a:ext cx="2376264" cy="46805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Łącznik prosty ze strzałką 40"/>
          <p:cNvCxnSpPr>
            <a:stCxn id="29" idx="3"/>
          </p:cNvCxnSpPr>
          <p:nvPr/>
        </p:nvCxnSpPr>
        <p:spPr>
          <a:xfrm>
            <a:off x="7804653" y="2444383"/>
            <a:ext cx="2808312" cy="3600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Łącznik prosty ze strzałką 41"/>
          <p:cNvCxnSpPr>
            <a:stCxn id="30" idx="3"/>
          </p:cNvCxnSpPr>
          <p:nvPr/>
        </p:nvCxnSpPr>
        <p:spPr>
          <a:xfrm flipV="1">
            <a:off x="8236701" y="2632787"/>
            <a:ext cx="2528664" cy="17163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Łącznik prosty ze strzałką 42"/>
          <p:cNvCxnSpPr>
            <a:stCxn id="31" idx="3"/>
          </p:cNvCxnSpPr>
          <p:nvPr/>
        </p:nvCxnSpPr>
        <p:spPr>
          <a:xfrm>
            <a:off x="7804653" y="3164463"/>
            <a:ext cx="2880320" cy="39604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Łącznik prosty ze strzałką 43"/>
          <p:cNvCxnSpPr>
            <a:stCxn id="32" idx="3"/>
          </p:cNvCxnSpPr>
          <p:nvPr/>
        </p:nvCxnSpPr>
        <p:spPr>
          <a:xfrm flipV="1">
            <a:off x="8524733" y="2768419"/>
            <a:ext cx="2232248" cy="75608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Łącznik prosty ze strzałką 44"/>
          <p:cNvCxnSpPr>
            <a:stCxn id="29" idx="3"/>
          </p:cNvCxnSpPr>
          <p:nvPr/>
        </p:nvCxnSpPr>
        <p:spPr>
          <a:xfrm>
            <a:off x="7804653" y="2444383"/>
            <a:ext cx="2952328" cy="104411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Łącznik prosty ze strzałką 45"/>
          <p:cNvCxnSpPr>
            <a:stCxn id="30" idx="3"/>
          </p:cNvCxnSpPr>
          <p:nvPr/>
        </p:nvCxnSpPr>
        <p:spPr>
          <a:xfrm flipV="1">
            <a:off x="8236701" y="2632787"/>
            <a:ext cx="2528664" cy="17163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Łącznik prosty ze strzałką 46"/>
          <p:cNvCxnSpPr>
            <a:stCxn id="31" idx="3"/>
          </p:cNvCxnSpPr>
          <p:nvPr/>
        </p:nvCxnSpPr>
        <p:spPr>
          <a:xfrm flipV="1">
            <a:off x="7804653" y="2768419"/>
            <a:ext cx="2808312" cy="39604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Łącznik prosty ze strzałką 47"/>
          <p:cNvCxnSpPr>
            <a:stCxn id="32" idx="3"/>
          </p:cNvCxnSpPr>
          <p:nvPr/>
        </p:nvCxnSpPr>
        <p:spPr>
          <a:xfrm>
            <a:off x="8524733" y="3524503"/>
            <a:ext cx="1584176" cy="25202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pole tekstowe 48"/>
          <p:cNvSpPr txBox="1"/>
          <p:nvPr/>
        </p:nvSpPr>
        <p:spPr>
          <a:xfrm>
            <a:off x="8381225" y="1936261"/>
            <a:ext cx="8275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/>
              <a:t>??</a:t>
            </a:r>
            <a:endParaRPr lang="pl-PL" sz="2000" b="1" dirty="0"/>
          </a:p>
        </p:txBody>
      </p:sp>
      <p:cxnSp>
        <p:nvCxnSpPr>
          <p:cNvPr id="50" name="Łącznik prosty ze strzałką 49"/>
          <p:cNvCxnSpPr>
            <a:stCxn id="30" idx="3"/>
          </p:cNvCxnSpPr>
          <p:nvPr/>
        </p:nvCxnSpPr>
        <p:spPr>
          <a:xfrm>
            <a:off x="8236701" y="2804423"/>
            <a:ext cx="2915816" cy="50405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Łącznik prosty ze strzałką 50"/>
          <p:cNvCxnSpPr>
            <a:stCxn id="31" idx="3"/>
          </p:cNvCxnSpPr>
          <p:nvPr/>
        </p:nvCxnSpPr>
        <p:spPr>
          <a:xfrm flipV="1">
            <a:off x="7804653" y="3056451"/>
            <a:ext cx="3096344" cy="10801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Łącznik prosty ze strzałką 51"/>
          <p:cNvCxnSpPr>
            <a:stCxn id="32" idx="3"/>
          </p:cNvCxnSpPr>
          <p:nvPr/>
        </p:nvCxnSpPr>
        <p:spPr>
          <a:xfrm flipV="1">
            <a:off x="8524733" y="3488499"/>
            <a:ext cx="1728192" cy="3600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1626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Programowanie obiektowe?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83691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r>
              <a:rPr lang="pl-PL" dirty="0" smtClean="0"/>
              <a:t>Komputer działa w architekturze Von Neumanna</a:t>
            </a:r>
            <a:endParaRPr lang="pl-PL" dirty="0"/>
          </a:p>
        </p:txBody>
      </p:sp>
      <p:sp>
        <p:nvSpPr>
          <p:cNvPr id="9" name="Prostokąt 8"/>
          <p:cNvSpPr/>
          <p:nvPr/>
        </p:nvSpPr>
        <p:spPr>
          <a:xfrm>
            <a:off x="3815916" y="4058427"/>
            <a:ext cx="1512168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dirty="0" smtClean="0"/>
              <a:t>Procesor</a:t>
            </a:r>
            <a:endParaRPr lang="pl-PL" sz="2000" b="1" dirty="0"/>
          </a:p>
        </p:txBody>
      </p:sp>
      <p:sp>
        <p:nvSpPr>
          <p:cNvPr id="10" name="Prostokąt 9"/>
          <p:cNvSpPr/>
          <p:nvPr/>
        </p:nvSpPr>
        <p:spPr>
          <a:xfrm>
            <a:off x="1439652" y="4058427"/>
            <a:ext cx="1512168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dirty="0" smtClean="0"/>
              <a:t>Pamięć</a:t>
            </a:r>
            <a:endParaRPr lang="pl-PL" sz="2000" b="1" dirty="0"/>
          </a:p>
        </p:txBody>
      </p:sp>
      <p:sp>
        <p:nvSpPr>
          <p:cNvPr id="11" name="Prostokąt 10"/>
          <p:cNvSpPr/>
          <p:nvPr/>
        </p:nvSpPr>
        <p:spPr>
          <a:xfrm>
            <a:off x="6228184" y="4058427"/>
            <a:ext cx="1512168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dirty="0" smtClean="0"/>
              <a:t>We/Wy</a:t>
            </a:r>
            <a:endParaRPr lang="pl-PL" sz="2000" b="1" dirty="0"/>
          </a:p>
        </p:txBody>
      </p:sp>
      <p:cxnSp>
        <p:nvCxnSpPr>
          <p:cNvPr id="13" name="Łącznik prosty ze strzałką 12"/>
          <p:cNvCxnSpPr>
            <a:stCxn id="10" idx="3"/>
            <a:endCxn id="9" idx="1"/>
          </p:cNvCxnSpPr>
          <p:nvPr/>
        </p:nvCxnSpPr>
        <p:spPr>
          <a:xfrm>
            <a:off x="2951820" y="4382463"/>
            <a:ext cx="864096" cy="0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ze strzałką 14"/>
          <p:cNvCxnSpPr>
            <a:stCxn id="9" idx="3"/>
            <a:endCxn id="11" idx="1"/>
          </p:cNvCxnSpPr>
          <p:nvPr/>
        </p:nvCxnSpPr>
        <p:spPr>
          <a:xfrm>
            <a:off x="5328084" y="4382463"/>
            <a:ext cx="900100" cy="0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ole tekstowe 15"/>
          <p:cNvSpPr txBox="1"/>
          <p:nvPr/>
        </p:nvSpPr>
        <p:spPr>
          <a:xfrm>
            <a:off x="3779912" y="4941168"/>
            <a:ext cx="17481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smtClean="0"/>
              <a:t>Wykonuje kod</a:t>
            </a:r>
            <a:endParaRPr lang="pl-PL" sz="2000" dirty="0"/>
          </a:p>
        </p:txBody>
      </p:sp>
      <p:sp>
        <p:nvSpPr>
          <p:cNvPr id="17" name="pole tekstowe 16"/>
          <p:cNvSpPr txBox="1"/>
          <p:nvPr/>
        </p:nvSpPr>
        <p:spPr>
          <a:xfrm>
            <a:off x="1151620" y="4955045"/>
            <a:ext cx="2124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smtClean="0"/>
              <a:t>Przechowuje dane</a:t>
            </a:r>
            <a:endParaRPr lang="pl-PL" sz="20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DD45-F7B1-4AD8-9C85-CC262A66D3B5}" type="slidenum">
              <a:rPr lang="pl-PL" smtClean="0"/>
              <a:t>25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33206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Programowanie obiektowe?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dirty="0" smtClean="0"/>
              <a:t>Dla uzyskania maksymalnej wydajności:</a:t>
            </a:r>
          </a:p>
          <a:p>
            <a:r>
              <a:rPr lang="pl-PL" dirty="0" smtClean="0"/>
              <a:t>Myśleć o ułożeniu danych w pamięci</a:t>
            </a:r>
          </a:p>
          <a:p>
            <a:pPr lvl="1"/>
            <a:r>
              <a:rPr lang="pl-PL" dirty="0" smtClean="0"/>
              <a:t>Wykorzystywać cache</a:t>
            </a:r>
          </a:p>
          <a:p>
            <a:r>
              <a:rPr lang="pl-PL" dirty="0" smtClean="0"/>
              <a:t>Przechowywać dane w tablicach</a:t>
            </a:r>
          </a:p>
          <a:p>
            <a:pPr lvl="1"/>
            <a:r>
              <a:rPr lang="pl-PL" dirty="0" smtClean="0"/>
              <a:t>Nie w małych, rozrzuconych po pamięci obiektach</a:t>
            </a:r>
          </a:p>
          <a:p>
            <a:pPr lvl="1"/>
            <a:endParaRPr lang="pl-PL" dirty="0"/>
          </a:p>
          <a:p>
            <a:pPr marL="0" indent="0">
              <a:buNone/>
            </a:pPr>
            <a:r>
              <a:rPr lang="pl-PL" dirty="0" smtClean="0">
                <a:solidFill>
                  <a:schemeClr val="accent1"/>
                </a:solidFill>
              </a:rPr>
              <a:t>DOD – Data-</a:t>
            </a:r>
            <a:r>
              <a:rPr lang="pl-PL" dirty="0" err="1" smtClean="0">
                <a:solidFill>
                  <a:schemeClr val="accent1"/>
                </a:solidFill>
              </a:rPr>
              <a:t>Oriented</a:t>
            </a:r>
            <a:r>
              <a:rPr lang="pl-PL" dirty="0" smtClean="0">
                <a:solidFill>
                  <a:schemeClr val="accent1"/>
                </a:solidFill>
              </a:rPr>
              <a:t> Design</a:t>
            </a:r>
          </a:p>
          <a:p>
            <a:r>
              <a:rPr lang="pl-PL" dirty="0" smtClean="0"/>
              <a:t>Lepsza wydajność</a:t>
            </a:r>
          </a:p>
          <a:p>
            <a:r>
              <a:rPr lang="pl-PL" dirty="0" smtClean="0"/>
              <a:t>Prostszy kod</a:t>
            </a:r>
          </a:p>
          <a:p>
            <a:r>
              <a:rPr lang="pl-PL" dirty="0" smtClean="0"/>
              <a:t>Łatwiejsze zrównoleglenie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DD45-F7B1-4AD8-9C85-CC262A66D3B5}" type="slidenum">
              <a:rPr lang="pl-PL" smtClean="0"/>
              <a:t>26</a:t>
            </a:fld>
            <a:endParaRPr lang="pl-PL"/>
          </a:p>
        </p:txBody>
      </p:sp>
      <p:sp>
        <p:nvSpPr>
          <p:cNvPr id="5" name="Prostokąt 4"/>
          <p:cNvSpPr/>
          <p:nvPr/>
        </p:nvSpPr>
        <p:spPr>
          <a:xfrm>
            <a:off x="5239139" y="4329100"/>
            <a:ext cx="648072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6" name="Prostokąt 5"/>
          <p:cNvSpPr/>
          <p:nvPr/>
        </p:nvSpPr>
        <p:spPr>
          <a:xfrm>
            <a:off x="5239139" y="4545124"/>
            <a:ext cx="648072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7" name="Prostokąt 6"/>
          <p:cNvSpPr/>
          <p:nvPr/>
        </p:nvSpPr>
        <p:spPr>
          <a:xfrm>
            <a:off x="5239139" y="4761148"/>
            <a:ext cx="648072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8" name="Prostokąt 7"/>
          <p:cNvSpPr/>
          <p:nvPr/>
        </p:nvSpPr>
        <p:spPr>
          <a:xfrm>
            <a:off x="5239139" y="4977172"/>
            <a:ext cx="648072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9" name="Prostokąt 8"/>
          <p:cNvSpPr/>
          <p:nvPr/>
        </p:nvSpPr>
        <p:spPr>
          <a:xfrm>
            <a:off x="5239139" y="5193196"/>
            <a:ext cx="648072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0" name="Prostokąt 9"/>
          <p:cNvSpPr/>
          <p:nvPr/>
        </p:nvSpPr>
        <p:spPr>
          <a:xfrm>
            <a:off x="5239139" y="5409220"/>
            <a:ext cx="648072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1" name="Prostokąt 10"/>
          <p:cNvSpPr/>
          <p:nvPr/>
        </p:nvSpPr>
        <p:spPr>
          <a:xfrm>
            <a:off x="5239139" y="5625244"/>
            <a:ext cx="648072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cxnSp>
        <p:nvCxnSpPr>
          <p:cNvPr id="12" name="Łącznik prosty ze strzałką 11"/>
          <p:cNvCxnSpPr/>
          <p:nvPr/>
        </p:nvCxnSpPr>
        <p:spPr>
          <a:xfrm>
            <a:off x="5959219" y="4905164"/>
            <a:ext cx="72008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rostokąt 13"/>
          <p:cNvSpPr/>
          <p:nvPr/>
        </p:nvSpPr>
        <p:spPr>
          <a:xfrm>
            <a:off x="6751307" y="4329100"/>
            <a:ext cx="648072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5" name="Prostokąt 14"/>
          <p:cNvSpPr/>
          <p:nvPr/>
        </p:nvSpPr>
        <p:spPr>
          <a:xfrm>
            <a:off x="6751307" y="4545124"/>
            <a:ext cx="648072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6" name="Prostokąt 15"/>
          <p:cNvSpPr/>
          <p:nvPr/>
        </p:nvSpPr>
        <p:spPr>
          <a:xfrm>
            <a:off x="6751307" y="4761148"/>
            <a:ext cx="648072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7" name="Prostokąt 16"/>
          <p:cNvSpPr/>
          <p:nvPr/>
        </p:nvSpPr>
        <p:spPr>
          <a:xfrm>
            <a:off x="6751307" y="4977172"/>
            <a:ext cx="648072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8" name="Prostokąt 17"/>
          <p:cNvSpPr/>
          <p:nvPr/>
        </p:nvSpPr>
        <p:spPr>
          <a:xfrm>
            <a:off x="6751307" y="5193196"/>
            <a:ext cx="648072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cxnSp>
        <p:nvCxnSpPr>
          <p:cNvPr id="19" name="Łącznik prosty ze strzałką 18"/>
          <p:cNvCxnSpPr/>
          <p:nvPr/>
        </p:nvCxnSpPr>
        <p:spPr>
          <a:xfrm>
            <a:off x="7471387" y="4905164"/>
            <a:ext cx="72008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rostokąt 20"/>
          <p:cNvSpPr/>
          <p:nvPr/>
        </p:nvSpPr>
        <p:spPr>
          <a:xfrm>
            <a:off x="8263475" y="4329100"/>
            <a:ext cx="648072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2" name="Prostokąt 21"/>
          <p:cNvSpPr/>
          <p:nvPr/>
        </p:nvSpPr>
        <p:spPr>
          <a:xfrm>
            <a:off x="8263475" y="4545124"/>
            <a:ext cx="648072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3" name="Prostokąt 22"/>
          <p:cNvSpPr/>
          <p:nvPr/>
        </p:nvSpPr>
        <p:spPr>
          <a:xfrm>
            <a:off x="8263475" y="4761148"/>
            <a:ext cx="648072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4" name="Prostokąt 23"/>
          <p:cNvSpPr/>
          <p:nvPr/>
        </p:nvSpPr>
        <p:spPr>
          <a:xfrm>
            <a:off x="8263475" y="4977172"/>
            <a:ext cx="648072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5" name="Prostokąt 24"/>
          <p:cNvSpPr/>
          <p:nvPr/>
        </p:nvSpPr>
        <p:spPr>
          <a:xfrm>
            <a:off x="8263475" y="5193196"/>
            <a:ext cx="648072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05043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Wady i zalety C++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l-PL" dirty="0" smtClean="0"/>
              <a:t>C++ jest:</a:t>
            </a:r>
          </a:p>
          <a:p>
            <a:pPr>
              <a:buClr>
                <a:schemeClr val="accent1"/>
              </a:buClr>
              <a:buFont typeface="Calibri" panose="020F0502020204030204" pitchFamily="34" charset="0"/>
              <a:buChar char="+"/>
            </a:pPr>
            <a:r>
              <a:rPr lang="pl-PL" dirty="0" smtClean="0"/>
              <a:t>Kompatybilny z C</a:t>
            </a:r>
          </a:p>
          <a:p>
            <a:pPr>
              <a:buClr>
                <a:schemeClr val="accent1"/>
              </a:buClr>
              <a:buFont typeface="Calibri" panose="020F0502020204030204" pitchFamily="34" charset="0"/>
              <a:buChar char="+"/>
            </a:pPr>
            <a:r>
              <a:rPr lang="pl-PL" dirty="0" smtClean="0"/>
              <a:t>Silna, statyczna kontrola typów</a:t>
            </a:r>
          </a:p>
          <a:p>
            <a:pPr>
              <a:buClr>
                <a:schemeClr val="accent1"/>
              </a:buClr>
              <a:buFont typeface="Calibri" panose="020F0502020204030204" pitchFamily="34" charset="0"/>
              <a:buChar char="+"/>
            </a:pPr>
            <a:r>
              <a:rPr lang="pl-PL" dirty="0" smtClean="0"/>
              <a:t>Dużo jest sprawdzane na etapie kompilacji</a:t>
            </a:r>
          </a:p>
          <a:p>
            <a:pPr>
              <a:buClr>
                <a:schemeClr val="accent1"/>
              </a:buClr>
              <a:buFont typeface="Calibri" panose="020F0502020204030204" pitchFamily="34" charset="0"/>
              <a:buChar char="+"/>
            </a:pPr>
            <a:r>
              <a:rPr lang="pl-PL" dirty="0"/>
              <a:t>P</a:t>
            </a:r>
            <a:r>
              <a:rPr lang="pl-PL" dirty="0" smtClean="0"/>
              <a:t>otężny, elastyczny</a:t>
            </a:r>
          </a:p>
          <a:p>
            <a:pPr marL="0" indent="0">
              <a:buNone/>
            </a:pPr>
            <a:endParaRPr lang="pl-PL" dirty="0" smtClean="0"/>
          </a:p>
          <a:p>
            <a:pPr>
              <a:buClr>
                <a:schemeClr val="accent1"/>
              </a:buClr>
              <a:buFont typeface="Calibri" panose="020F0502020204030204" pitchFamily="34" charset="0"/>
              <a:buChar char="-"/>
            </a:pPr>
            <a:r>
              <a:rPr lang="pl-PL" dirty="0" smtClean="0"/>
              <a:t>Rozbudowany, trudny</a:t>
            </a:r>
          </a:p>
          <a:p>
            <a:pPr>
              <a:buClr>
                <a:schemeClr val="accent1"/>
              </a:buClr>
              <a:buFont typeface="Calibri" panose="020F0502020204030204" pitchFamily="34" charset="0"/>
              <a:buChar char="-"/>
            </a:pPr>
            <a:r>
              <a:rPr lang="pl-PL" dirty="0" smtClean="0"/>
              <a:t>Jednych możliwości języka warto używać, innych lepiej unikać</a:t>
            </a:r>
          </a:p>
          <a:p>
            <a:pPr>
              <a:buClr>
                <a:schemeClr val="accent1"/>
              </a:buClr>
              <a:buFont typeface="Calibri" panose="020F0502020204030204" pitchFamily="34" charset="0"/>
              <a:buChar char="-"/>
            </a:pPr>
            <a:r>
              <a:rPr lang="pl-PL" dirty="0" smtClean="0"/>
              <a:t>Nie wszyscy używają biblioteki standardowej – popularne są własne implementacje stringów, kontenerów itd.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DD45-F7B1-4AD8-9C85-CC262A66D3B5}" type="slidenum">
              <a:rPr lang="pl-PL" smtClean="0"/>
              <a:t>27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88672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Wady i zalety C++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60856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dirty="0" smtClean="0">
                <a:solidFill>
                  <a:schemeClr val="accent1"/>
                </a:solidFill>
              </a:rPr>
              <a:t>Szablony</a:t>
            </a:r>
            <a:r>
              <a:rPr lang="pl-PL" dirty="0" smtClean="0"/>
              <a:t> (</a:t>
            </a:r>
            <a:r>
              <a:rPr lang="pl-PL" dirty="0" err="1" smtClean="0"/>
              <a:t>templates</a:t>
            </a:r>
            <a:r>
              <a:rPr lang="pl-PL" dirty="0" smtClean="0"/>
              <a:t>), </a:t>
            </a:r>
            <a:r>
              <a:rPr lang="pl-PL" dirty="0" err="1" smtClean="0"/>
              <a:t>metaprogramowanie</a:t>
            </a:r>
            <a:endParaRPr lang="pl-PL" dirty="0" smtClean="0"/>
          </a:p>
          <a:p>
            <a:pPr>
              <a:buClr>
                <a:schemeClr val="accent1"/>
              </a:buClr>
              <a:buFont typeface="Calibri" panose="020F0502020204030204" pitchFamily="34" charset="0"/>
              <a:buChar char="+"/>
              <a:tabLst>
                <a:tab pos="4125913" algn="l"/>
              </a:tabLst>
            </a:pPr>
            <a:r>
              <a:rPr lang="pl-PL" dirty="0" smtClean="0"/>
              <a:t>Wydajność</a:t>
            </a:r>
          </a:p>
          <a:p>
            <a:pPr>
              <a:buClr>
                <a:schemeClr val="accent1"/>
              </a:buClr>
              <a:buFont typeface="Calibri" panose="020F0502020204030204" pitchFamily="34" charset="0"/>
              <a:buChar char="+"/>
              <a:tabLst>
                <a:tab pos="4125913" algn="l"/>
              </a:tabLst>
            </a:pPr>
            <a:r>
              <a:rPr lang="pl-PL" dirty="0" smtClean="0"/>
              <a:t>Bezpieczeństwo</a:t>
            </a:r>
          </a:p>
          <a:p>
            <a:pPr>
              <a:buClr>
                <a:schemeClr val="accent1"/>
              </a:buClr>
              <a:buFont typeface="Calibri" panose="020F0502020204030204" pitchFamily="34" charset="0"/>
              <a:buChar char="-"/>
            </a:pPr>
            <a:r>
              <a:rPr lang="pl-PL" dirty="0" smtClean="0"/>
              <a:t>Nieczytelne komunikaty błędów</a:t>
            </a:r>
          </a:p>
          <a:p>
            <a:pPr>
              <a:buClr>
                <a:schemeClr val="accent1"/>
              </a:buClr>
              <a:buFont typeface="Calibri" panose="020F0502020204030204" pitchFamily="34" charset="0"/>
              <a:buChar char="-"/>
            </a:pPr>
            <a:r>
              <a:rPr lang="pl-PL" dirty="0" smtClean="0"/>
              <a:t>Niektórzy lubują się w wyszukanych konstrukcjach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8314" y="4149080"/>
            <a:ext cx="6109563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ole tekstowe 3"/>
          <p:cNvSpPr txBox="1"/>
          <p:nvPr/>
        </p:nvSpPr>
        <p:spPr>
          <a:xfrm>
            <a:off x="251520" y="5922303"/>
            <a:ext cx="28803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smtClean="0"/>
              <a:t>Zaadoptowane w innych językach: C#, Java</a:t>
            </a:r>
            <a:endParaRPr lang="pl-PL" sz="2000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DD45-F7B1-4AD8-9C85-CC262A66D3B5}" type="slidenum">
              <a:rPr lang="pl-PL" smtClean="0"/>
              <a:t>28</a:t>
            </a:fld>
            <a:endParaRPr lang="pl-PL"/>
          </a:p>
        </p:txBody>
      </p:sp>
      <p:sp>
        <p:nvSpPr>
          <p:cNvPr id="7" name="pole tekstowe 6"/>
          <p:cNvSpPr txBox="1"/>
          <p:nvPr/>
        </p:nvSpPr>
        <p:spPr>
          <a:xfrm>
            <a:off x="395536" y="4725144"/>
            <a:ext cx="23727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err="1" smtClean="0">
                <a:solidFill>
                  <a:schemeClr val="accent1"/>
                </a:solidFill>
              </a:rPr>
              <a:t>std</a:t>
            </a:r>
            <a:r>
              <a:rPr lang="pl-PL" sz="2000" dirty="0" smtClean="0">
                <a:solidFill>
                  <a:schemeClr val="accent1"/>
                </a:solidFill>
              </a:rPr>
              <a:t>::</a:t>
            </a:r>
            <a:r>
              <a:rPr lang="pl-PL" sz="2000" dirty="0" err="1" smtClean="0">
                <a:solidFill>
                  <a:schemeClr val="accent1"/>
                </a:solidFill>
              </a:rPr>
              <a:t>vector</a:t>
            </a:r>
            <a:r>
              <a:rPr lang="pl-PL" sz="2000" dirty="0" smtClean="0">
                <a:solidFill>
                  <a:schemeClr val="accent1"/>
                </a:solidFill>
              </a:rPr>
              <a:t>&lt;</a:t>
            </a:r>
            <a:r>
              <a:rPr lang="pl-PL" sz="2000" dirty="0" err="1" smtClean="0">
                <a:solidFill>
                  <a:schemeClr val="accent1"/>
                </a:solidFill>
              </a:rPr>
              <a:t>int</a:t>
            </a:r>
            <a:r>
              <a:rPr lang="pl-PL" sz="2000" dirty="0" smtClean="0">
                <a:solidFill>
                  <a:schemeClr val="accent1"/>
                </a:solidFill>
              </a:rPr>
              <a:t>&gt; v;</a:t>
            </a:r>
            <a:endParaRPr lang="pl-PL" sz="2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381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Wady i zalety C</a:t>
            </a:r>
            <a:r>
              <a:rPr lang="pl-PL" dirty="0" smtClean="0"/>
              <a:t>++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>
                <a:solidFill>
                  <a:schemeClr val="accent1"/>
                </a:solidFill>
              </a:rPr>
              <a:t>Przeciążanie operatorów</a:t>
            </a:r>
            <a:endParaRPr lang="pl-PL" dirty="0" smtClean="0">
              <a:solidFill>
                <a:schemeClr val="accent1"/>
              </a:solidFill>
            </a:endParaRPr>
          </a:p>
          <a:p>
            <a:pPr>
              <a:buClr>
                <a:schemeClr val="accent1"/>
              </a:buClr>
              <a:buFont typeface="Calibri" panose="020F0502020204030204" pitchFamily="34" charset="0"/>
              <a:buChar char="+"/>
            </a:pPr>
            <a:r>
              <a:rPr lang="pl-PL" dirty="0" smtClean="0"/>
              <a:t>Pozwala zaimplementować udogodnienia do własnych typów (np. stringi)</a:t>
            </a:r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endParaRPr lang="pl-PL" dirty="0" smtClean="0"/>
          </a:p>
          <a:p>
            <a:pPr>
              <a:buClr>
                <a:schemeClr val="accent1"/>
              </a:buClr>
              <a:buFont typeface="Calibri" panose="020F0502020204030204" pitchFamily="34" charset="0"/>
              <a:buChar char="-"/>
            </a:pPr>
            <a:r>
              <a:rPr lang="pl-PL" dirty="0" smtClean="0"/>
              <a:t>Jednak nie wszystkie (np. matematyka wektorowa)</a:t>
            </a:r>
          </a:p>
        </p:txBody>
      </p:sp>
      <p:sp>
        <p:nvSpPr>
          <p:cNvPr id="4" name="pole tekstowe 3"/>
          <p:cNvSpPr txBox="1"/>
          <p:nvPr/>
        </p:nvSpPr>
        <p:spPr>
          <a:xfrm>
            <a:off x="1259632" y="5681168"/>
            <a:ext cx="66247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err="1" smtClean="0">
                <a:solidFill>
                  <a:schemeClr val="accent1"/>
                </a:solidFill>
              </a:rPr>
              <a:t>color.rgb</a:t>
            </a:r>
            <a:r>
              <a:rPr lang="pl-PL" sz="2000" dirty="0" smtClean="0">
                <a:solidFill>
                  <a:schemeClr val="accent1"/>
                </a:solidFill>
              </a:rPr>
              <a:t> = </a:t>
            </a:r>
            <a:r>
              <a:rPr lang="pl-PL" sz="2000" dirty="0" err="1" smtClean="0">
                <a:solidFill>
                  <a:schemeClr val="accent1"/>
                </a:solidFill>
              </a:rPr>
              <a:t>param.yzw</a:t>
            </a:r>
            <a:r>
              <a:rPr lang="pl-PL" sz="2000" dirty="0" smtClean="0">
                <a:solidFill>
                  <a:schemeClr val="accent1"/>
                </a:solidFill>
              </a:rPr>
              <a:t> + 1.0.xxx;</a:t>
            </a:r>
          </a:p>
          <a:p>
            <a:r>
              <a:rPr lang="pl-PL" sz="2000" dirty="0">
                <a:solidFill>
                  <a:schemeClr val="accent1"/>
                </a:solidFill>
              </a:rPr>
              <a:t>(HLSL</a:t>
            </a:r>
            <a:r>
              <a:rPr lang="pl-PL" sz="2000" dirty="0" smtClean="0">
                <a:solidFill>
                  <a:schemeClr val="accent1"/>
                </a:solidFill>
              </a:rPr>
              <a:t>)</a:t>
            </a:r>
            <a:endParaRPr lang="pl-PL" sz="2000" dirty="0">
              <a:solidFill>
                <a:schemeClr val="accent1"/>
              </a:solidFill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1259632" y="3501008"/>
            <a:ext cx="66247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err="1" smtClean="0">
                <a:solidFill>
                  <a:schemeClr val="accent1"/>
                </a:solidFill>
              </a:rPr>
              <a:t>std</a:t>
            </a:r>
            <a:r>
              <a:rPr lang="pl-PL" sz="2000" dirty="0" smtClean="0">
                <a:solidFill>
                  <a:schemeClr val="accent1"/>
                </a:solidFill>
              </a:rPr>
              <a:t>::string s2 = "ERROR" + s1;</a:t>
            </a:r>
          </a:p>
          <a:p>
            <a:r>
              <a:rPr lang="pl-PL" sz="2000" dirty="0" smtClean="0">
                <a:solidFill>
                  <a:schemeClr val="accent1"/>
                </a:solidFill>
              </a:rPr>
              <a:t>(C++)</a:t>
            </a: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DD45-F7B1-4AD8-9C85-CC262A66D3B5}" type="slidenum">
              <a:rPr lang="pl-PL" smtClean="0"/>
              <a:t>29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5214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Wady i zalety C</a:t>
            </a:r>
            <a:r>
              <a:rPr lang="pl-PL" dirty="0" smtClean="0"/>
              <a:t>++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dirty="0" smtClean="0">
                <a:solidFill>
                  <a:schemeClr val="accent1"/>
                </a:solidFill>
              </a:rPr>
              <a:t>Biblioteki</a:t>
            </a:r>
          </a:p>
          <a:p>
            <a:pPr>
              <a:buClr>
                <a:schemeClr val="accent1"/>
              </a:buClr>
              <a:buFont typeface="Calibri" panose="020F0502020204030204" pitchFamily="34" charset="0"/>
              <a:buChar char="-"/>
            </a:pPr>
            <a:r>
              <a:rPr lang="pl-PL" dirty="0" smtClean="0"/>
              <a:t>Uboga biblioteka standardowa (w porównaniu np. z </a:t>
            </a:r>
            <a:r>
              <a:rPr lang="pl-PL" dirty="0" err="1" smtClean="0"/>
              <a:t>Python</a:t>
            </a:r>
            <a:r>
              <a:rPr lang="pl-PL" dirty="0" smtClean="0"/>
              <a:t>)</a:t>
            </a:r>
            <a:endParaRPr lang="pl-PL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 smtClean="0"/>
              <a:t>Dostarcza kontenery, stringi, ...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 smtClean="0"/>
              <a:t>Rozwija się (C++11/14/17)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 smtClean="0"/>
              <a:t>Dodatkowo: </a:t>
            </a:r>
            <a:r>
              <a:rPr lang="pl-PL" dirty="0" err="1" smtClean="0"/>
              <a:t>Boost</a:t>
            </a:r>
            <a:endParaRPr lang="pl-PL" dirty="0" smtClean="0"/>
          </a:p>
          <a:p>
            <a:pPr>
              <a:buClr>
                <a:schemeClr val="accent1"/>
              </a:buClr>
              <a:buFont typeface="Calibri" panose="020F0502020204030204" pitchFamily="34" charset="0"/>
              <a:buChar char="+"/>
            </a:pPr>
            <a:r>
              <a:rPr lang="pl-PL" dirty="0" smtClean="0"/>
              <a:t>Mnóstwo dostępnych bibliotek zewnętrznych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 smtClean="0"/>
              <a:t>XML – </a:t>
            </a:r>
            <a:r>
              <a:rPr lang="pl-PL" dirty="0" err="1" smtClean="0"/>
              <a:t>TinyXML</a:t>
            </a:r>
            <a:endParaRPr lang="pl-PL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 smtClean="0"/>
              <a:t>JSON – </a:t>
            </a:r>
            <a:r>
              <a:rPr lang="pl-PL" dirty="0" err="1" smtClean="0"/>
              <a:t>JsonCpp</a:t>
            </a:r>
            <a:endParaRPr lang="pl-PL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pl-PL" dirty="0" smtClean="0"/>
              <a:t>itd...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DD45-F7B1-4AD8-9C85-CC262A66D3B5}" type="slidenum">
              <a:rPr lang="pl-PL" smtClean="0"/>
              <a:t>30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6159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780927"/>
            <a:ext cx="3790950" cy="2295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Narzędzia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l-PL" dirty="0" smtClean="0"/>
              <a:t>C/C++ to nie tylko konsola tekstowa i </a:t>
            </a:r>
            <a:r>
              <a:rPr lang="pl-PL" dirty="0" err="1" smtClean="0"/>
              <a:t>Vim</a:t>
            </a:r>
            <a:r>
              <a:rPr lang="pl-PL" dirty="0" smtClean="0"/>
              <a:t>/</a:t>
            </a:r>
            <a:r>
              <a:rPr lang="pl-PL" dirty="0" err="1" smtClean="0"/>
              <a:t>Emacs</a:t>
            </a:r>
            <a:r>
              <a:rPr lang="pl-PL" dirty="0" smtClean="0"/>
              <a:t>.</a:t>
            </a:r>
          </a:p>
          <a:p>
            <a:pPr marL="0" indent="0">
              <a:buNone/>
            </a:pPr>
            <a:r>
              <a:rPr lang="pl-PL" dirty="0" smtClean="0"/>
              <a:t>Istnieją różnorodne, wygodne narzędzia.</a:t>
            </a:r>
          </a:p>
          <a:p>
            <a:pPr marL="0" indent="0">
              <a:buNone/>
            </a:pPr>
            <a:endParaRPr lang="pl-PL" dirty="0" smtClean="0"/>
          </a:p>
          <a:p>
            <a:r>
              <a:rPr lang="pl-PL" dirty="0" smtClean="0">
                <a:solidFill>
                  <a:schemeClr val="accent1"/>
                </a:solidFill>
              </a:rPr>
              <a:t>IDE</a:t>
            </a:r>
          </a:p>
          <a:p>
            <a:pPr lvl="1"/>
            <a:r>
              <a:rPr lang="pl-PL" dirty="0" smtClean="0"/>
              <a:t>Edytor, kolorowanie składni</a:t>
            </a:r>
          </a:p>
          <a:p>
            <a:pPr lvl="1"/>
            <a:r>
              <a:rPr lang="pl-PL" dirty="0" smtClean="0"/>
              <a:t>Podpowiadanie, </a:t>
            </a:r>
            <a:r>
              <a:rPr lang="pl-PL" dirty="0" err="1" smtClean="0"/>
              <a:t>refractoring</a:t>
            </a:r>
            <a:endParaRPr lang="pl-PL" dirty="0" smtClean="0"/>
          </a:p>
          <a:p>
            <a:pPr lvl="1"/>
            <a:r>
              <a:rPr lang="pl-PL" dirty="0" smtClean="0"/>
              <a:t>Zintegrowany </a:t>
            </a:r>
            <a:r>
              <a:rPr lang="pl-PL" dirty="0" err="1" smtClean="0"/>
              <a:t>debugger</a:t>
            </a:r>
            <a:endParaRPr lang="pl-PL" dirty="0" smtClean="0"/>
          </a:p>
          <a:p>
            <a:pPr marL="0" indent="0">
              <a:buNone/>
            </a:pPr>
            <a:r>
              <a:rPr lang="pl-PL" dirty="0" smtClean="0"/>
              <a:t>Np. Visual C++ Express / Visual Studio</a:t>
            </a:r>
          </a:p>
          <a:p>
            <a:pPr marL="0" indent="0">
              <a:buNone/>
            </a:pPr>
            <a:r>
              <a:rPr lang="pl-PL" dirty="0" smtClean="0"/>
              <a:t>+ Visual </a:t>
            </a:r>
            <a:r>
              <a:rPr lang="pl-PL" dirty="0" err="1" smtClean="0"/>
              <a:t>AssistX</a:t>
            </a:r>
            <a:endParaRPr lang="pl-PL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DD45-F7B1-4AD8-9C85-CC262A66D3B5}" type="slidenum">
              <a:rPr lang="pl-PL" smtClean="0"/>
              <a:t>31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3333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Narzędzia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>
                <a:solidFill>
                  <a:schemeClr val="accent1"/>
                </a:solidFill>
              </a:rPr>
              <a:t>Statyczna analiza kodu</a:t>
            </a:r>
          </a:p>
          <a:p>
            <a:pPr lvl="1"/>
            <a:r>
              <a:rPr lang="pl-PL" dirty="0" err="1" smtClean="0"/>
              <a:t>Cppcheck</a:t>
            </a:r>
            <a:r>
              <a:rPr lang="pl-PL" dirty="0" smtClean="0"/>
              <a:t>, </a:t>
            </a:r>
            <a:r>
              <a:rPr lang="pl-PL" dirty="0" err="1" smtClean="0"/>
              <a:t>CppDepend</a:t>
            </a:r>
            <a:r>
              <a:rPr lang="pl-PL" dirty="0" smtClean="0"/>
              <a:t>, PVS-Studio</a:t>
            </a:r>
          </a:p>
          <a:p>
            <a:r>
              <a:rPr lang="pl-PL" dirty="0" smtClean="0">
                <a:solidFill>
                  <a:schemeClr val="accent1"/>
                </a:solidFill>
              </a:rPr>
              <a:t>Wykrywanie wycieków pamięci</a:t>
            </a:r>
          </a:p>
          <a:p>
            <a:pPr lvl="1"/>
            <a:r>
              <a:rPr lang="pl-PL" dirty="0" smtClean="0"/>
              <a:t>Visual </a:t>
            </a:r>
            <a:r>
              <a:rPr lang="pl-PL" dirty="0" err="1" smtClean="0"/>
              <a:t>Leak</a:t>
            </a:r>
            <a:r>
              <a:rPr lang="pl-PL" dirty="0" smtClean="0"/>
              <a:t> </a:t>
            </a:r>
            <a:r>
              <a:rPr lang="pl-PL" dirty="0" err="1" smtClean="0"/>
              <a:t>Detector</a:t>
            </a:r>
            <a:r>
              <a:rPr lang="pl-PL" dirty="0" smtClean="0"/>
              <a:t>, </a:t>
            </a:r>
            <a:r>
              <a:rPr lang="pl-PL" dirty="0" err="1" smtClean="0"/>
              <a:t>Valgrind</a:t>
            </a:r>
            <a:r>
              <a:rPr lang="pl-PL" dirty="0" smtClean="0"/>
              <a:t>, </a:t>
            </a:r>
            <a:r>
              <a:rPr lang="pl-PL" dirty="0" err="1" smtClean="0"/>
              <a:t>Purify</a:t>
            </a:r>
            <a:endParaRPr lang="pl-PL" dirty="0" smtClean="0"/>
          </a:p>
          <a:p>
            <a:r>
              <a:rPr lang="pl-PL" dirty="0" smtClean="0">
                <a:solidFill>
                  <a:schemeClr val="accent1"/>
                </a:solidFill>
              </a:rPr>
              <a:t>Profilowanie</a:t>
            </a:r>
          </a:p>
          <a:p>
            <a:pPr lvl="1"/>
            <a:r>
              <a:rPr lang="pl-PL" dirty="0" err="1" smtClean="0"/>
              <a:t>Very</a:t>
            </a:r>
            <a:r>
              <a:rPr lang="pl-PL" dirty="0" smtClean="0"/>
              <a:t> </a:t>
            </a:r>
            <a:r>
              <a:rPr lang="pl-PL" dirty="0" err="1" smtClean="0"/>
              <a:t>Sleepy</a:t>
            </a:r>
            <a:r>
              <a:rPr lang="pl-PL" dirty="0" smtClean="0"/>
              <a:t>, AMD </a:t>
            </a:r>
            <a:r>
              <a:rPr lang="pl-PL" dirty="0" err="1" smtClean="0"/>
              <a:t>CodeAnalyst</a:t>
            </a:r>
            <a:r>
              <a:rPr lang="pl-PL" dirty="0" smtClean="0"/>
              <a:t>, </a:t>
            </a:r>
            <a:r>
              <a:rPr lang="pl-PL" dirty="0"/>
              <a:t>Intel </a:t>
            </a:r>
            <a:r>
              <a:rPr lang="pl-PL" dirty="0" err="1"/>
              <a:t>VTune</a:t>
            </a:r>
            <a:endParaRPr lang="pl-PL" dirty="0" smtClean="0"/>
          </a:p>
          <a:p>
            <a:r>
              <a:rPr lang="pl-PL" dirty="0" smtClean="0">
                <a:solidFill>
                  <a:schemeClr val="accent1"/>
                </a:solidFill>
              </a:rPr>
              <a:t>...</a:t>
            </a:r>
            <a:endParaRPr lang="pl-PL" dirty="0">
              <a:solidFill>
                <a:schemeClr val="accent1"/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DD45-F7B1-4AD8-9C85-CC262A66D3B5}" type="slidenum">
              <a:rPr lang="pl-PL" smtClean="0"/>
              <a:t>32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59678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Przenośny kod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Kod w C/C++ jest </a:t>
            </a:r>
            <a:r>
              <a:rPr lang="pl-PL" dirty="0" smtClean="0">
                <a:solidFill>
                  <a:schemeClr val="accent1"/>
                </a:solidFill>
              </a:rPr>
              <a:t>przenośny</a:t>
            </a:r>
            <a:r>
              <a:rPr lang="pl-PL" dirty="0" smtClean="0"/>
              <a:t>, o ile:</a:t>
            </a:r>
          </a:p>
          <a:p>
            <a:pPr lvl="1"/>
            <a:r>
              <a:rPr lang="pl-PL" dirty="0" smtClean="0"/>
              <a:t>Piszemy zgodnie ze standardem</a:t>
            </a:r>
          </a:p>
          <a:p>
            <a:pPr lvl="1"/>
            <a:r>
              <a:rPr lang="pl-PL" dirty="0" smtClean="0"/>
              <a:t>Używamy przenośnych bibliotek</a:t>
            </a:r>
          </a:p>
          <a:p>
            <a:r>
              <a:rPr lang="pl-PL" dirty="0" smtClean="0"/>
              <a:t>Wystarczy go przekompilować</a:t>
            </a:r>
          </a:p>
        </p:txBody>
      </p:sp>
      <p:pic>
        <p:nvPicPr>
          <p:cNvPr id="7170" name="Picture 2" descr="http://t1.gstatic.com/images?q=tbn:ANd9GcSTN1xXVWp2Nkwkn9UQQNpx1ZJD6t3j95qwhZvgYEjZctZBTVrasE70OFT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633" y="4553643"/>
            <a:ext cx="86409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E:\tmp\Linux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488116"/>
            <a:ext cx="1494833" cy="1122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E:\tmp\Ma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438904"/>
            <a:ext cx="1003746" cy="109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E:\tmp\ANdroi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438904"/>
            <a:ext cx="936104" cy="1092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DD45-F7B1-4AD8-9C85-CC262A66D3B5}" type="slidenum">
              <a:rPr lang="pl-PL" smtClean="0"/>
              <a:t>33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4592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Podsumowanie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l-PL" dirty="0" smtClean="0"/>
              <a:t>C++ nie jest idealny, ma wiele </a:t>
            </a:r>
            <a:r>
              <a:rPr lang="pl-PL" dirty="0" smtClean="0">
                <a:solidFill>
                  <a:schemeClr val="accent1"/>
                </a:solidFill>
              </a:rPr>
              <a:t>wad</a:t>
            </a:r>
          </a:p>
          <a:p>
            <a:pPr lvl="1"/>
            <a:r>
              <a:rPr lang="pl-PL" dirty="0" smtClean="0"/>
              <a:t>Warto przeczytać „C++ FQA Lite”</a:t>
            </a:r>
          </a:p>
          <a:p>
            <a:r>
              <a:rPr lang="pl-PL" dirty="0" smtClean="0"/>
              <a:t>ale w wielu zastosowaniach to </a:t>
            </a:r>
            <a:r>
              <a:rPr lang="pl-PL" dirty="0" smtClean="0">
                <a:solidFill>
                  <a:schemeClr val="accent1"/>
                </a:solidFill>
              </a:rPr>
              <a:t>najlepszy</a:t>
            </a:r>
            <a:r>
              <a:rPr lang="pl-PL" dirty="0" smtClean="0"/>
              <a:t> lub </a:t>
            </a:r>
            <a:r>
              <a:rPr lang="pl-PL" dirty="0" smtClean="0">
                <a:solidFill>
                  <a:schemeClr val="accent1"/>
                </a:solidFill>
              </a:rPr>
              <a:t>jedyny</a:t>
            </a:r>
            <a:r>
              <a:rPr lang="pl-PL" dirty="0" smtClean="0"/>
              <a:t> wybór</a:t>
            </a:r>
          </a:p>
          <a:p>
            <a:pPr lvl="1"/>
            <a:r>
              <a:rPr lang="pl-PL" dirty="0" smtClean="0"/>
              <a:t>Dostatecznie wysoki poziom, by pisać skomplikowane programy (np. obiektowość)</a:t>
            </a:r>
          </a:p>
          <a:p>
            <a:pPr lvl="1"/>
            <a:r>
              <a:rPr lang="pl-PL" dirty="0" smtClean="0"/>
              <a:t>Dostatecznie niski poziom, by pisać wydajny kod</a:t>
            </a:r>
            <a:br>
              <a:rPr lang="pl-PL" dirty="0" smtClean="0"/>
            </a:br>
            <a:r>
              <a:rPr lang="pl-PL" dirty="0" smtClean="0"/>
              <a:t>(np. ręczne zarządzanie pamięcią)</a:t>
            </a:r>
          </a:p>
          <a:p>
            <a:pPr lvl="1"/>
            <a:r>
              <a:rPr lang="pl-PL" dirty="0" smtClean="0"/>
              <a:t>Dostępne kompilatory i biblioteki na wiele platform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DD45-F7B1-4AD8-9C85-CC262A66D3B5}" type="slidenum">
              <a:rPr lang="pl-PL" smtClean="0"/>
              <a:t>34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94602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Podsumowanie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9309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l-PL" dirty="0" smtClean="0"/>
              <a:t>Programowanie natywne </a:t>
            </a:r>
            <a:r>
              <a:rPr lang="pl-PL" dirty="0" smtClean="0">
                <a:solidFill>
                  <a:schemeClr val="accent1"/>
                </a:solidFill>
              </a:rPr>
              <a:t>nie jest takie trudne</a:t>
            </a:r>
          </a:p>
          <a:p>
            <a:r>
              <a:rPr lang="pl-PL" dirty="0"/>
              <a:t>M</a:t>
            </a:r>
            <a:r>
              <a:rPr lang="pl-PL" dirty="0" smtClean="0"/>
              <a:t>a swoje problemy,</a:t>
            </a:r>
          </a:p>
          <a:p>
            <a:r>
              <a:rPr lang="pl-PL" dirty="0" smtClean="0"/>
              <a:t>ale w programowaniu systemów biznesowych czy webowych są inne zagadnienia, których programista C++ może nie znać</a:t>
            </a:r>
          </a:p>
          <a:p>
            <a:endParaRPr lang="pl-PL" dirty="0"/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r>
              <a:rPr lang="pl-PL" dirty="0" smtClean="0"/>
              <a:t>Język programowania dobieramy do zastosowania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DD45-F7B1-4AD8-9C85-CC262A66D3B5}" type="slidenum">
              <a:rPr lang="pl-PL" smtClean="0"/>
              <a:t>35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64381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Dziękuję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pl-PL" dirty="0" smtClean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endParaRPr lang="pl-PL" dirty="0" smtClean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endParaRPr lang="pl-PL" dirty="0" smtClean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r>
              <a:rPr lang="pl-PL" dirty="0" smtClean="0">
                <a:solidFill>
                  <a:schemeClr val="accent1"/>
                </a:solidFill>
              </a:rPr>
              <a:t>Pytania ???</a:t>
            </a:r>
            <a:endParaRPr lang="pl-PL" dirty="0">
              <a:solidFill>
                <a:schemeClr val="accent1"/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DD45-F7B1-4AD8-9C85-CC262A66D3B5}" type="slidenum">
              <a:rPr lang="pl-PL" smtClean="0"/>
              <a:t>36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89601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858</TotalTime>
  <Words>2516</Words>
  <Application>Microsoft Office PowerPoint</Application>
  <PresentationFormat>Pokaz na ekranie (4:3)</PresentationFormat>
  <Paragraphs>422</Paragraphs>
  <Slides>36</Slides>
  <Notes>27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36</vt:i4>
      </vt:variant>
    </vt:vector>
  </HeadingPairs>
  <TitlesOfParts>
    <vt:vector size="37" baseType="lpstr">
      <vt:lpstr>Motyw pakietu Office</vt:lpstr>
      <vt:lpstr>Pisząc kod natywny C/C++, czyli nie taki diabeł straszny</vt:lpstr>
      <vt:lpstr>O autorze</vt:lpstr>
      <vt:lpstr>Agenda</vt:lpstr>
      <vt:lpstr>Kod natywny</vt:lpstr>
      <vt:lpstr>Języki programowania</vt:lpstr>
      <vt:lpstr>Kod natywny nadal ważny</vt:lpstr>
      <vt:lpstr>Kod natywny nadal ważny</vt:lpstr>
      <vt:lpstr>Prawo Moore’a</vt:lpstr>
      <vt:lpstr>Prawo Moore’a</vt:lpstr>
      <vt:lpstr>Programowanie równoległe</vt:lpstr>
      <vt:lpstr>The Free Lunch is Over</vt:lpstr>
      <vt:lpstr>The Free Lunch is Over</vt:lpstr>
      <vt:lpstr>Ekologia :)</vt:lpstr>
      <vt:lpstr>Zastosowania</vt:lpstr>
      <vt:lpstr>Zastosowania</vt:lpstr>
      <vt:lpstr>Zastosowania</vt:lpstr>
      <vt:lpstr>W czym napisano...</vt:lpstr>
      <vt:lpstr>W czym napisano...</vt:lpstr>
      <vt:lpstr>Rynek pracy</vt:lpstr>
      <vt:lpstr>Rynek pracy</vt:lpstr>
      <vt:lpstr>Zarządzanie pamięcią</vt:lpstr>
      <vt:lpstr>Zarządzanie pamięcią</vt:lpstr>
      <vt:lpstr>Zarządzanie pamięcią</vt:lpstr>
      <vt:lpstr>Programowanie obiektowe?</vt:lpstr>
      <vt:lpstr>Programowanie obiektowe?</vt:lpstr>
      <vt:lpstr>Programowanie obiektowe?</vt:lpstr>
      <vt:lpstr>Wady i zalety C++</vt:lpstr>
      <vt:lpstr>Wady i zalety C++</vt:lpstr>
      <vt:lpstr>Wady i zalety C++</vt:lpstr>
      <vt:lpstr>Wady i zalety C++</vt:lpstr>
      <vt:lpstr>Narzędzia</vt:lpstr>
      <vt:lpstr>Narzędzia</vt:lpstr>
      <vt:lpstr>Przenośny kod</vt:lpstr>
      <vt:lpstr>Podsumowanie</vt:lpstr>
      <vt:lpstr>Podsumowanie</vt:lpstr>
      <vt:lpstr>Dziękuję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Adam Sawicki</dc:creator>
  <cp:lastModifiedBy>Adam Sawicki</cp:lastModifiedBy>
  <cp:revision>230</cp:revision>
  <dcterms:created xsi:type="dcterms:W3CDTF">2013-11-18T20:57:56Z</dcterms:created>
  <dcterms:modified xsi:type="dcterms:W3CDTF">2013-12-13T18:49:49Z</dcterms:modified>
</cp:coreProperties>
</file>